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6" r:id="rId1"/>
    <p:sldMasterId id="2147483718" r:id="rId2"/>
    <p:sldMasterId id="2147483719" r:id="rId3"/>
    <p:sldMasterId id="2147483720" r:id="rId4"/>
    <p:sldMasterId id="2147483721" r:id="rId5"/>
  </p:sldMasterIdLst>
  <p:notesMasterIdLst>
    <p:notesMasterId r:id="rId1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9144000" cy="5143500" type="screen16x9"/>
  <p:notesSz cx="6858000" cy="9144000"/>
  <p:embeddedFontLst>
    <p:embeddedFont>
      <p:font typeface="DM Sans" pitchFamily="2" charset="77"/>
      <p:regular r:id="rId14"/>
      <p:bold r:id="rId15"/>
      <p:boldItalic r:id="rId16"/>
    </p:embeddedFont>
    <p:embeddedFont>
      <p:font typeface="Impact" panose="020B0806030902050204" pitchFamily="34" charset="0"/>
      <p:regular r:id="rId17"/>
    </p:embeddedFont>
    <p:embeddedFont>
      <p:font typeface="Inter" panose="02000503000000020004" pitchFamily="2" charset="0"/>
      <p:regular r:id="rId18"/>
      <p:bold r:id="rId19"/>
      <p:italic r:id="rId20"/>
      <p:boldItalic r:id="rId21"/>
    </p:embeddedFont>
    <p:embeddedFont>
      <p:font typeface="Play" pitchFamily="2" charset="0"/>
      <p:regular r:id="rId22"/>
      <p:bold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Slab" panose="020F0502020204030204" pitchFamily="3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B9B61F-9F71-4AC2-B871-9D9F8C7EC2F2}">
  <a:tblStyle styleId="{CBB9B61F-9F71-4AC2-B871-9D9F8C7EC2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90"/>
  </p:normalViewPr>
  <p:slideViewPr>
    <p:cSldViewPr snapToGrid="0">
      <p:cViewPr varScale="1">
        <p:scale>
          <a:sx n="159" d="100"/>
          <a:sy n="159" d="100"/>
        </p:scale>
        <p:origin x="47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5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40beec3155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6" name="Google Shape;446;g340beec3155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3bbd0a6373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3bbd0a6373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40bc13aba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40bc13aba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40beec3155_5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1" name="Google Shape;501;g340beec3155_5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Customer Problems: Labour Shortage, inconsistent flavour, cheap robotic system are often unreliable.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Less expensive and more intelligent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Labour shortage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Inconsistent order (Uneven mixing/wrong order)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Low delivery speed in peak hours.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Consistency in flavor, texture, and presentation is critical for bubble tea shops. Consistency Keeps Customers Coming Back.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Current competitors: uses expensive solution for precision controls or they may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40f414a756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40f414a756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40beec3155_8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533" name="Google Shape;533;g340beec3155_8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40c705eaf6_2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0" name="Google Shape;620;g340c705eaf6_2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 sz="40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8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350"/>
              <a:buNone/>
              <a:defRPr sz="135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29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30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70" name="Google Shape;170;p30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1" name="Google Shape;171;p30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72" name="Google Shape;172;p30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33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88" name="Google Shape;188;p33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89" name="Google Shape;189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4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34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96" name="Google Shape;196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5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6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6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8" name="Google Shape;208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>
            <a:spLocks noGrp="1"/>
          </p:cNvSpPr>
          <p:nvPr>
            <p:ph type="title"/>
          </p:nvPr>
        </p:nvSpPr>
        <p:spPr>
          <a:xfrm>
            <a:off x="387900" y="2294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8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marL="914400" lvl="1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9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24" name="Google Shape;224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4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0" name="Google Shape;230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41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4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2" name="Google Shape;242;p42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3" name="Google Shape;243;p4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4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3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2" name="Google Shape;252;p4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4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4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4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4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4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4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0316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2294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6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46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267" name="Google Shape;267;p46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268" name="Google Shape;268;p4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4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7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47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47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275" name="Google Shape;275;p4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4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4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48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1" name="Google Shape;281;p4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4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4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9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49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7" name="Google Shape;287;p4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4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4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1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51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51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2"/>
          <p:cNvSpPr txBox="1">
            <a:spLocks noGrp="1"/>
          </p:cNvSpPr>
          <p:nvPr>
            <p:ph type="ctrTitle"/>
          </p:nvPr>
        </p:nvSpPr>
        <p:spPr>
          <a:xfrm>
            <a:off x="642938" y="1497955"/>
            <a:ext cx="7286700" cy="10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52"/>
          <p:cNvSpPr txBox="1">
            <a:spLocks noGrp="1"/>
          </p:cNvSpPr>
          <p:nvPr>
            <p:ph type="subTitle" idx="1"/>
          </p:nvPr>
        </p:nvSpPr>
        <p:spPr>
          <a:xfrm>
            <a:off x="1285875" y="2732484"/>
            <a:ext cx="6000900" cy="12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lvl="0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3" name="Google Shape;303;p52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52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52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3"/>
          <p:cNvSpPr txBox="1">
            <a:spLocks noGrp="1"/>
          </p:cNvSpPr>
          <p:nvPr>
            <p:ph type="title"/>
          </p:nvPr>
        </p:nvSpPr>
        <p:spPr>
          <a:xfrm>
            <a:off x="428625" y="193105"/>
            <a:ext cx="77151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53"/>
          <p:cNvSpPr txBox="1">
            <a:spLocks noGrp="1"/>
          </p:cNvSpPr>
          <p:nvPr>
            <p:ph type="body" idx="1"/>
          </p:nvPr>
        </p:nvSpPr>
        <p:spPr>
          <a:xfrm>
            <a:off x="428625" y="1125141"/>
            <a:ext cx="7715100" cy="3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>
            <a:endParaRPr/>
          </a:p>
        </p:txBody>
      </p:sp>
      <p:sp>
        <p:nvSpPr>
          <p:cNvPr id="309" name="Google Shape;309;p53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53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53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4"/>
          <p:cNvSpPr txBox="1">
            <a:spLocks noGrp="1"/>
          </p:cNvSpPr>
          <p:nvPr>
            <p:ph type="title"/>
          </p:nvPr>
        </p:nvSpPr>
        <p:spPr>
          <a:xfrm>
            <a:off x="677168" y="3098602"/>
            <a:ext cx="7286700" cy="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Calibri"/>
              <a:buNone/>
              <a:defRPr sz="34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54"/>
          <p:cNvSpPr txBox="1">
            <a:spLocks noGrp="1"/>
          </p:cNvSpPr>
          <p:nvPr>
            <p:ph type="body" idx="1"/>
          </p:nvPr>
        </p:nvSpPr>
        <p:spPr>
          <a:xfrm>
            <a:off x="677168" y="2043783"/>
            <a:ext cx="7286700" cy="10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b" anchorCtr="0">
            <a:normAutofit/>
          </a:bodyPr>
          <a:lstStyle>
            <a:lvl1pPr marL="457200" lvl="0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54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54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54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5"/>
          <p:cNvSpPr txBox="1">
            <a:spLocks noGrp="1"/>
          </p:cNvSpPr>
          <p:nvPr>
            <p:ph type="title"/>
          </p:nvPr>
        </p:nvSpPr>
        <p:spPr>
          <a:xfrm>
            <a:off x="428625" y="193105"/>
            <a:ext cx="77151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55"/>
          <p:cNvSpPr txBox="1">
            <a:spLocks noGrp="1"/>
          </p:cNvSpPr>
          <p:nvPr>
            <p:ph type="body" idx="1"/>
          </p:nvPr>
        </p:nvSpPr>
        <p:spPr>
          <a:xfrm>
            <a:off x="428625" y="1125141"/>
            <a:ext cx="3786300" cy="3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2pPr>
            <a:lvl3pPr marL="1371600" lvl="2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321" name="Google Shape;321;p55"/>
          <p:cNvSpPr txBox="1">
            <a:spLocks noGrp="1"/>
          </p:cNvSpPr>
          <p:nvPr>
            <p:ph type="body" idx="2"/>
          </p:nvPr>
        </p:nvSpPr>
        <p:spPr>
          <a:xfrm>
            <a:off x="4357688" y="1125141"/>
            <a:ext cx="3786300" cy="3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2pPr>
            <a:lvl3pPr marL="1371600" lvl="2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322" name="Google Shape;322;p55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55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55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6"/>
          <p:cNvSpPr txBox="1">
            <a:spLocks noGrp="1"/>
          </p:cNvSpPr>
          <p:nvPr>
            <p:ph type="title"/>
          </p:nvPr>
        </p:nvSpPr>
        <p:spPr>
          <a:xfrm>
            <a:off x="428625" y="193105"/>
            <a:ext cx="77151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56"/>
          <p:cNvSpPr txBox="1">
            <a:spLocks noGrp="1"/>
          </p:cNvSpPr>
          <p:nvPr>
            <p:ph type="body" idx="1"/>
          </p:nvPr>
        </p:nvSpPr>
        <p:spPr>
          <a:xfrm>
            <a:off x="428625" y="1079376"/>
            <a:ext cx="37878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328" name="Google Shape;328;p56"/>
          <p:cNvSpPr txBox="1">
            <a:spLocks noGrp="1"/>
          </p:cNvSpPr>
          <p:nvPr>
            <p:ph type="body" idx="2"/>
          </p:nvPr>
        </p:nvSpPr>
        <p:spPr>
          <a:xfrm>
            <a:off x="428625" y="1529209"/>
            <a:ext cx="3787800" cy="27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3619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marL="914400" lvl="1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 sz="17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329" name="Google Shape;329;p56"/>
          <p:cNvSpPr txBox="1">
            <a:spLocks noGrp="1"/>
          </p:cNvSpPr>
          <p:nvPr>
            <p:ph type="body" idx="3"/>
          </p:nvPr>
        </p:nvSpPr>
        <p:spPr>
          <a:xfrm>
            <a:off x="4354711" y="1079376"/>
            <a:ext cx="37893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330" name="Google Shape;330;p56"/>
          <p:cNvSpPr txBox="1">
            <a:spLocks noGrp="1"/>
          </p:cNvSpPr>
          <p:nvPr>
            <p:ph type="body" idx="4"/>
          </p:nvPr>
        </p:nvSpPr>
        <p:spPr>
          <a:xfrm>
            <a:off x="4354711" y="1529209"/>
            <a:ext cx="3789300" cy="27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3619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marL="914400" lvl="1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 sz="17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331" name="Google Shape;331;p56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56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56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7"/>
          <p:cNvSpPr txBox="1">
            <a:spLocks noGrp="1"/>
          </p:cNvSpPr>
          <p:nvPr>
            <p:ph type="title"/>
          </p:nvPr>
        </p:nvSpPr>
        <p:spPr>
          <a:xfrm>
            <a:off x="428625" y="193105"/>
            <a:ext cx="77151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57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57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57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8"/>
          <p:cNvSpPr txBox="1">
            <a:spLocks noGrp="1"/>
          </p:cNvSpPr>
          <p:nvPr>
            <p:ph type="title"/>
          </p:nvPr>
        </p:nvSpPr>
        <p:spPr>
          <a:xfrm>
            <a:off x="428625" y="191988"/>
            <a:ext cx="2820300" cy="8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None/>
              <a:defRPr sz="1700" b="1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58"/>
          <p:cNvSpPr txBox="1">
            <a:spLocks noGrp="1"/>
          </p:cNvSpPr>
          <p:nvPr>
            <p:ph type="body" idx="1"/>
          </p:nvPr>
        </p:nvSpPr>
        <p:spPr>
          <a:xfrm>
            <a:off x="3351609" y="191988"/>
            <a:ext cx="4792200" cy="41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406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619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3pPr>
            <a:lvl4pPr marL="1828800" lvl="3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 sz="1700"/>
            </a:lvl4pPr>
            <a:lvl5pPr marL="2286000" lvl="4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 sz="1700"/>
            </a:lvl5pPr>
            <a:lvl6pPr marL="2743200" lvl="5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6pPr>
            <a:lvl7pPr marL="3200400" lvl="6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7pPr>
            <a:lvl8pPr marL="3657600" lvl="7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8pPr>
            <a:lvl9pPr marL="4114800" lvl="8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9pPr>
          </a:lstStyle>
          <a:p>
            <a:endParaRPr/>
          </a:p>
        </p:txBody>
      </p:sp>
      <p:sp>
        <p:nvSpPr>
          <p:cNvPr id="342" name="Google Shape;342;p58"/>
          <p:cNvSpPr txBox="1">
            <a:spLocks noGrp="1"/>
          </p:cNvSpPr>
          <p:nvPr>
            <p:ph type="body" idx="2"/>
          </p:nvPr>
        </p:nvSpPr>
        <p:spPr>
          <a:xfrm>
            <a:off x="428625" y="1009055"/>
            <a:ext cx="2820300" cy="3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343" name="Google Shape;343;p58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58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58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9"/>
          <p:cNvSpPr txBox="1">
            <a:spLocks noGrp="1"/>
          </p:cNvSpPr>
          <p:nvPr>
            <p:ph type="title"/>
          </p:nvPr>
        </p:nvSpPr>
        <p:spPr>
          <a:xfrm>
            <a:off x="1680270" y="3375422"/>
            <a:ext cx="51435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None/>
              <a:defRPr sz="1700" b="1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59"/>
          <p:cNvSpPr>
            <a:spLocks noGrp="1"/>
          </p:cNvSpPr>
          <p:nvPr>
            <p:ph type="pic" idx="2"/>
          </p:nvPr>
        </p:nvSpPr>
        <p:spPr>
          <a:xfrm>
            <a:off x="1680270" y="430857"/>
            <a:ext cx="5143500" cy="289320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59"/>
          <p:cNvSpPr txBox="1">
            <a:spLocks noGrp="1"/>
          </p:cNvSpPr>
          <p:nvPr>
            <p:ph type="body" idx="1"/>
          </p:nvPr>
        </p:nvSpPr>
        <p:spPr>
          <a:xfrm>
            <a:off x="1680270" y="3773910"/>
            <a:ext cx="51435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350" name="Google Shape;350;p59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9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59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0"/>
          <p:cNvSpPr txBox="1">
            <a:spLocks noGrp="1"/>
          </p:cNvSpPr>
          <p:nvPr>
            <p:ph type="title"/>
          </p:nvPr>
        </p:nvSpPr>
        <p:spPr>
          <a:xfrm>
            <a:off x="428625" y="193105"/>
            <a:ext cx="77151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60"/>
          <p:cNvSpPr txBox="1">
            <a:spLocks noGrp="1"/>
          </p:cNvSpPr>
          <p:nvPr>
            <p:ph type="body" idx="1"/>
          </p:nvPr>
        </p:nvSpPr>
        <p:spPr>
          <a:xfrm rot="5400000">
            <a:off x="2695125" y="-1141209"/>
            <a:ext cx="3182400" cy="77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>
            <a:endParaRPr/>
          </a:p>
        </p:txBody>
      </p:sp>
      <p:sp>
        <p:nvSpPr>
          <p:cNvPr id="356" name="Google Shape;356;p60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60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60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1"/>
          <p:cNvSpPr txBox="1">
            <a:spLocks noGrp="1"/>
          </p:cNvSpPr>
          <p:nvPr>
            <p:ph type="title"/>
          </p:nvPr>
        </p:nvSpPr>
        <p:spPr>
          <a:xfrm rot="5400000">
            <a:off x="5122275" y="1286005"/>
            <a:ext cx="4114500" cy="19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61"/>
          <p:cNvSpPr txBox="1">
            <a:spLocks noGrp="1"/>
          </p:cNvSpPr>
          <p:nvPr>
            <p:ph type="body" idx="1"/>
          </p:nvPr>
        </p:nvSpPr>
        <p:spPr>
          <a:xfrm rot="5400000">
            <a:off x="1193138" y="-571445"/>
            <a:ext cx="4114500" cy="56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lvl="0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>
            <a:endParaRPr/>
          </a:p>
        </p:txBody>
      </p:sp>
      <p:sp>
        <p:nvSpPr>
          <p:cNvPr id="362" name="Google Shape;362;p61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61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61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63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ter"/>
              <a:buNone/>
              <a:defRPr sz="2500" b="1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3" name="Google Shape;373;p63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3960000" cy="3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1pPr>
            <a:lvl2pPr marL="914400" lvl="1" indent="-323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2pPr>
            <a:lvl3pPr marL="1371600" lvl="2" indent="-323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3pPr>
            <a:lvl4pPr marL="1828800" lvl="3" indent="-323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374" name="Google Shape;374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6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78" name="Google Shape;378;p6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6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6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6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4" name="Google Shape;384;p6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6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6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66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350"/>
              <a:buNone/>
              <a:defRPr sz="135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90" name="Google Shape;390;p6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6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6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6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6" name="Google Shape;396;p6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7" name="Google Shape;397;p6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6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6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Inter"/>
              <a:buNone/>
              <a:defRPr sz="2500" b="1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3960000" cy="3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68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03" name="Google Shape;403;p68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4" name="Google Shape;404;p6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05" name="Google Shape;405;p6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6" name="Google Shape;406;p6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6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6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6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6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6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7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7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7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421" name="Google Shape;421;p7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422" name="Google Shape;422;p7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7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7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7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7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7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429" name="Google Shape;429;p7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7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7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73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5" name="Google Shape;435;p7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7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7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4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74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1" name="Google Shape;441;p7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7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7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" name="Google Shape;46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 sz="3000"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lay"/>
              <a:buNone/>
              <a:defRPr sz="33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2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3" name="Google Shape;213;p3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4" name="Google Shape;214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" name="Google Shape;215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" name="Google Shape;216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0"/>
          <p:cNvSpPr txBox="1">
            <a:spLocks noGrp="1"/>
          </p:cNvSpPr>
          <p:nvPr>
            <p:ph type="title"/>
          </p:nvPr>
        </p:nvSpPr>
        <p:spPr>
          <a:xfrm>
            <a:off x="428625" y="193105"/>
            <a:ext cx="7715100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rmAutofit/>
          </a:bodyPr>
          <a:lstStyle>
            <a:lvl1pPr marR="0"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alibri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9pPr>
          </a:lstStyle>
          <a:p>
            <a:endParaRPr/>
          </a:p>
        </p:txBody>
      </p:sp>
      <p:sp>
        <p:nvSpPr>
          <p:cNvPr id="292" name="Google Shape;292;p50"/>
          <p:cNvSpPr txBox="1">
            <a:spLocks noGrp="1"/>
          </p:cNvSpPr>
          <p:nvPr>
            <p:ph type="body" idx="1"/>
          </p:nvPr>
        </p:nvSpPr>
        <p:spPr>
          <a:xfrm>
            <a:off x="428625" y="1125141"/>
            <a:ext cx="7715100" cy="31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t" anchorCtr="0">
            <a:normAutofit/>
          </a:bodyPr>
          <a:lstStyle>
            <a:lvl1pPr marL="457200" marR="0" lvl="0" indent="-4064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195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65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3" name="Google Shape;293;p50"/>
          <p:cNvSpPr txBox="1">
            <a:spLocks noGrp="1"/>
          </p:cNvSpPr>
          <p:nvPr>
            <p:ph type="dt" idx="10"/>
          </p:nvPr>
        </p:nvSpPr>
        <p:spPr>
          <a:xfrm>
            <a:off x="428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4" name="Google Shape;294;p50"/>
          <p:cNvSpPr txBox="1">
            <a:spLocks noGrp="1"/>
          </p:cNvSpPr>
          <p:nvPr>
            <p:ph type="ftr" idx="11"/>
          </p:nvPr>
        </p:nvSpPr>
        <p:spPr>
          <a:xfrm>
            <a:off x="2928938" y="4469309"/>
            <a:ext cx="27147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R="0"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5" name="Google Shape;295;p50"/>
          <p:cNvSpPr txBox="1">
            <a:spLocks noGrp="1"/>
          </p:cNvSpPr>
          <p:nvPr>
            <p:ph type="sldNum" idx="12"/>
          </p:nvPr>
        </p:nvSpPr>
        <p:spPr>
          <a:xfrm>
            <a:off x="6143625" y="4469309"/>
            <a:ext cx="2000400" cy="2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575" tIns="39275" rIns="78575" bIns="39275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lay"/>
              <a:buNone/>
              <a:defRPr sz="33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7" name="Google Shape;367;p6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8" name="Google Shape;368;p6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6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6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8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9.png"/><Relationship Id="rId5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minthiha.soe@gwu.edu" TargetMode="Externa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25.gif"/><Relationship Id="rId5" Type="http://schemas.openxmlformats.org/officeDocument/2006/relationships/hyperlink" Target="mailto:manthony2@umd.edu" TargetMode="External"/><Relationship Id="rId10" Type="http://schemas.openxmlformats.org/officeDocument/2006/relationships/image" Target="../media/image28.png"/><Relationship Id="rId4" Type="http://schemas.openxmlformats.org/officeDocument/2006/relationships/hyperlink" Target="mailto:Pavankumar.nagaraju@gwu.edu" TargetMode="External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5"/>
          <p:cNvSpPr/>
          <p:nvPr/>
        </p:nvSpPr>
        <p:spPr>
          <a:xfrm>
            <a:off x="374075" y="-12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9" name="Google Shape;449;p75"/>
          <p:cNvPicPr preferRelativeResize="0"/>
          <p:nvPr/>
        </p:nvPicPr>
        <p:blipFill rotWithShape="1">
          <a:blip r:embed="rId3">
            <a:alphaModFix/>
          </a:blip>
          <a:srcRect l="16636" r="10027"/>
          <a:stretch/>
        </p:blipFill>
        <p:spPr>
          <a:xfrm>
            <a:off x="-3" y="-3"/>
            <a:ext cx="5650980" cy="5143488"/>
          </a:xfrm>
          <a:custGeom>
            <a:avLst/>
            <a:gdLst/>
            <a:ahLst/>
            <a:cxnLst/>
            <a:rect l="l" t="t" r="r" b="b"/>
            <a:pathLst>
              <a:path w="7534640" h="6857984" extrusionOk="0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50" name="Google Shape;450;p75"/>
          <p:cNvSpPr txBox="1">
            <a:spLocks noGrp="1"/>
          </p:cNvSpPr>
          <p:nvPr>
            <p:ph type="ctrTitle"/>
          </p:nvPr>
        </p:nvSpPr>
        <p:spPr>
          <a:xfrm>
            <a:off x="5032350" y="3073777"/>
            <a:ext cx="41295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mpact"/>
              <a:buNone/>
            </a:pPr>
            <a:r>
              <a:rPr lang="en" sz="4700">
                <a:latin typeface="Impact"/>
                <a:ea typeface="Impact"/>
                <a:cs typeface="Impact"/>
                <a:sym typeface="Impact"/>
              </a:rPr>
              <a:t>NeuroMotion</a:t>
            </a:r>
            <a:endParaRPr sz="5900"/>
          </a:p>
        </p:txBody>
      </p:sp>
      <p:sp>
        <p:nvSpPr>
          <p:cNvPr id="451" name="Google Shape;451;p75"/>
          <p:cNvSpPr txBox="1">
            <a:spLocks noGrp="1"/>
          </p:cNvSpPr>
          <p:nvPr>
            <p:ph type="subTitle" idx="1"/>
          </p:nvPr>
        </p:nvSpPr>
        <p:spPr>
          <a:xfrm>
            <a:off x="5032350" y="3934775"/>
            <a:ext cx="4129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900"/>
              <a:buNone/>
            </a:pPr>
            <a:r>
              <a:rPr lang="en" sz="2000"/>
              <a:t>Affordable AI-Powered Robots for Perfect Bubble Tea, Every Time.</a:t>
            </a:r>
            <a:endParaRPr sz="2900"/>
          </a:p>
        </p:txBody>
      </p:sp>
      <p:pic>
        <p:nvPicPr>
          <p:cNvPr id="452" name="Google Shape;452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8275" y="633300"/>
            <a:ext cx="2103750" cy="21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6"/>
          <p:cNvSpPr txBox="1">
            <a:spLocks noGrp="1"/>
          </p:cNvSpPr>
          <p:nvPr>
            <p:ph type="title"/>
          </p:nvPr>
        </p:nvSpPr>
        <p:spPr>
          <a:xfrm>
            <a:off x="347550" y="31997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pic>
        <p:nvPicPr>
          <p:cNvPr id="458" name="Google Shape;458;p76"/>
          <p:cNvPicPr preferRelativeResize="0"/>
          <p:nvPr/>
        </p:nvPicPr>
        <p:blipFill rotWithShape="1">
          <a:blip r:embed="rId3">
            <a:alphaModFix/>
          </a:blip>
          <a:srcRect t="15312" r="9148" b="15305"/>
          <a:stretch/>
        </p:blipFill>
        <p:spPr>
          <a:xfrm>
            <a:off x="855225" y="1524025"/>
            <a:ext cx="1481700" cy="1508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59" name="Google Shape;459;p76"/>
          <p:cNvSpPr txBox="1"/>
          <p:nvPr/>
        </p:nvSpPr>
        <p:spPr>
          <a:xfrm>
            <a:off x="121600" y="3124275"/>
            <a:ext cx="2675100" cy="18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/>
              <a:t>Min Thiha Soe, MS 2025</a:t>
            </a:r>
            <a:endParaRPr sz="17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(Organization Lead)</a:t>
            </a:r>
            <a:endParaRPr sz="17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5+ years (F&amp;B)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Project Manager</a:t>
            </a:r>
            <a:endParaRPr sz="160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600">
                <a:solidFill>
                  <a:schemeClr val="dk2"/>
                </a:solidFill>
              </a:rPr>
              <a:t>AI solutions developer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Automation Engineer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460" name="Google Shape;460;p76"/>
          <p:cNvSpPr txBox="1"/>
          <p:nvPr/>
        </p:nvSpPr>
        <p:spPr>
          <a:xfrm>
            <a:off x="2926400" y="3172700"/>
            <a:ext cx="3109200" cy="18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Pavan Kumar N, MS 2026</a:t>
            </a:r>
            <a:endParaRPr sz="1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(Technical Lead)</a:t>
            </a:r>
            <a:endParaRPr sz="17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 3+ years of expertise 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Product Design Engineer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Toyota Automotive Parts Manufacturing Engineer.</a:t>
            </a:r>
            <a:endParaRPr sz="16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2"/>
              </a:solidFill>
            </a:endParaRPr>
          </a:p>
        </p:txBody>
      </p:sp>
      <p:sp>
        <p:nvSpPr>
          <p:cNvPr id="461" name="Google Shape;461;p76"/>
          <p:cNvSpPr txBox="1"/>
          <p:nvPr/>
        </p:nvSpPr>
        <p:spPr>
          <a:xfrm>
            <a:off x="6035600" y="3172700"/>
            <a:ext cx="316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Munyaradzi Antony, ME 2025</a:t>
            </a:r>
            <a:r>
              <a:rPr lang="en" sz="1600" b="1">
                <a:solidFill>
                  <a:schemeClr val="dk2"/>
                </a:solidFill>
              </a:rPr>
              <a:t>  </a:t>
            </a:r>
            <a:endParaRPr sz="1600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(Business Development)</a:t>
            </a:r>
            <a:endParaRPr sz="16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5+ years in Coca-Cola</a:t>
            </a:r>
            <a:endParaRPr sz="1500">
              <a:solidFill>
                <a:schemeClr val="dk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Business &amp; strategic planner </a:t>
            </a:r>
            <a:endParaRPr sz="1500">
              <a:solidFill>
                <a:schemeClr val="dk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Manufacturing Manager</a:t>
            </a:r>
            <a:endParaRPr sz="1500">
              <a:solidFill>
                <a:schemeClr val="dk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Robotics Engineer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462" name="Google Shape;462;p76"/>
          <p:cNvPicPr preferRelativeResize="0"/>
          <p:nvPr/>
        </p:nvPicPr>
        <p:blipFill rotWithShape="1">
          <a:blip r:embed="rId4">
            <a:alphaModFix/>
          </a:blip>
          <a:srcRect l="17629" t="4539" r="23149" b="50952"/>
          <a:stretch/>
        </p:blipFill>
        <p:spPr>
          <a:xfrm>
            <a:off x="3596788" y="1518475"/>
            <a:ext cx="1516800" cy="1519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63" name="Google Shape;463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9925" y="1518475"/>
            <a:ext cx="1544700" cy="1519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64" name="Google Shape;464;p76" title="seas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9000" y="1043925"/>
            <a:ext cx="1474136" cy="44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76" title="seas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98838" y="1041150"/>
            <a:ext cx="1474135" cy="44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76" title="University-of-Maryland-Emble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70950" y="922000"/>
            <a:ext cx="1342659" cy="6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76"/>
          <p:cNvSpPr txBox="1"/>
          <p:nvPr/>
        </p:nvSpPr>
        <p:spPr>
          <a:xfrm>
            <a:off x="8311491" y="761800"/>
            <a:ext cx="857584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 err="1">
                <a:latin typeface="Impact"/>
                <a:ea typeface="Impact"/>
                <a:cs typeface="Impact"/>
                <a:sym typeface="Impact"/>
              </a:rPr>
              <a:t>NeuroMotion</a:t>
            </a:r>
            <a:endParaRPr sz="900" dirty="0"/>
          </a:p>
        </p:txBody>
      </p:sp>
      <p:pic>
        <p:nvPicPr>
          <p:cNvPr id="468" name="Google Shape;468;p7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11491" y="54257"/>
            <a:ext cx="753150" cy="761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77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6352150" y="1740074"/>
            <a:ext cx="2763925" cy="1841115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77"/>
          <p:cNvSpPr txBox="1">
            <a:spLocks noGrp="1"/>
          </p:cNvSpPr>
          <p:nvPr>
            <p:ph type="title"/>
          </p:nvPr>
        </p:nvSpPr>
        <p:spPr>
          <a:xfrm>
            <a:off x="387900" y="2294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Customer</a:t>
            </a:r>
            <a:endParaRPr/>
          </a:p>
        </p:txBody>
      </p:sp>
      <p:sp>
        <p:nvSpPr>
          <p:cNvPr id="475" name="Google Shape;475;p77"/>
          <p:cNvSpPr/>
          <p:nvPr/>
        </p:nvSpPr>
        <p:spPr>
          <a:xfrm>
            <a:off x="1714500" y="943235"/>
            <a:ext cx="4191000" cy="4188000"/>
          </a:xfrm>
          <a:prstGeom prst="ellipse">
            <a:avLst/>
          </a:prstGeom>
          <a:solidFill>
            <a:srgbClr val="07376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6" name="Google Shape;476;p77"/>
          <p:cNvPicPr preferRelativeResize="0"/>
          <p:nvPr/>
        </p:nvPicPr>
        <p:blipFill rotWithShape="1">
          <a:blip r:embed="rId4">
            <a:alphaModFix amt="40000"/>
          </a:blip>
          <a:srcRect t="-816" r="-959"/>
          <a:stretch/>
        </p:blipFill>
        <p:spPr>
          <a:xfrm>
            <a:off x="1711888" y="911167"/>
            <a:ext cx="4265088" cy="4261105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77"/>
          <p:cNvSpPr/>
          <p:nvPr/>
        </p:nvSpPr>
        <p:spPr>
          <a:xfrm>
            <a:off x="2368200" y="2266618"/>
            <a:ext cx="2839800" cy="28488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8" name="Google Shape;478;p77"/>
          <p:cNvSpPr/>
          <p:nvPr/>
        </p:nvSpPr>
        <p:spPr>
          <a:xfrm>
            <a:off x="2998350" y="3576779"/>
            <a:ext cx="1613700" cy="1579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9" name="Google Shape;479;p77"/>
          <p:cNvSpPr txBox="1"/>
          <p:nvPr/>
        </p:nvSpPr>
        <p:spPr>
          <a:xfrm>
            <a:off x="2604738" y="1337950"/>
            <a:ext cx="2373900" cy="7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Total Addressable Market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$2.83B</a:t>
            </a:r>
            <a:endParaRPr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0" name="Google Shape;480;p77"/>
          <p:cNvCxnSpPr>
            <a:endCxn id="481" idx="1"/>
          </p:cNvCxnSpPr>
          <p:nvPr/>
        </p:nvCxnSpPr>
        <p:spPr>
          <a:xfrm rot="10800000" flipH="1">
            <a:off x="5165400" y="1456075"/>
            <a:ext cx="1235400" cy="207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" name="Google Shape;482;p77"/>
          <p:cNvCxnSpPr/>
          <p:nvPr/>
        </p:nvCxnSpPr>
        <p:spPr>
          <a:xfrm rot="10800000" flipH="1">
            <a:off x="4510675" y="2507700"/>
            <a:ext cx="1898100" cy="6600"/>
          </a:xfrm>
          <a:prstGeom prst="straightConnector1">
            <a:avLst/>
          </a:prstGeom>
          <a:noFill/>
          <a:ln w="38100" cap="flat" cmpd="sng">
            <a:solidFill>
              <a:srgbClr val="4372C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" name="Google Shape;483;p77"/>
          <p:cNvCxnSpPr/>
          <p:nvPr/>
        </p:nvCxnSpPr>
        <p:spPr>
          <a:xfrm rot="10800000" flipH="1">
            <a:off x="4386225" y="4137775"/>
            <a:ext cx="2044500" cy="225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1" name="Google Shape;481;p77"/>
          <p:cNvSpPr/>
          <p:nvPr/>
        </p:nvSpPr>
        <p:spPr>
          <a:xfrm>
            <a:off x="6400800" y="1027375"/>
            <a:ext cx="72900" cy="857400"/>
          </a:xfrm>
          <a:prstGeom prst="leftBracket">
            <a:avLst>
              <a:gd name="adj" fmla="val 8333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" name="Google Shape;484;p77"/>
          <p:cNvSpPr/>
          <p:nvPr/>
        </p:nvSpPr>
        <p:spPr>
          <a:xfrm>
            <a:off x="6400800" y="1981325"/>
            <a:ext cx="87600" cy="1052400"/>
          </a:xfrm>
          <a:prstGeom prst="leftBracket">
            <a:avLst>
              <a:gd name="adj" fmla="val 8333"/>
            </a:avLst>
          </a:prstGeom>
          <a:noFill/>
          <a:ln w="38100" cap="flat" cmpd="sng">
            <a:solidFill>
              <a:srgbClr val="4372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5" name="Google Shape;485;p77"/>
          <p:cNvSpPr/>
          <p:nvPr/>
        </p:nvSpPr>
        <p:spPr>
          <a:xfrm>
            <a:off x="6400800" y="3199275"/>
            <a:ext cx="72900" cy="1841100"/>
          </a:xfrm>
          <a:prstGeom prst="leftBracket">
            <a:avLst>
              <a:gd name="adj" fmla="val 8333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77"/>
          <p:cNvSpPr txBox="1"/>
          <p:nvPr/>
        </p:nvSpPr>
        <p:spPr>
          <a:xfrm>
            <a:off x="6596725" y="1082425"/>
            <a:ext cx="2535300" cy="7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Global Bubble Tea Market </a:t>
            </a:r>
            <a:r>
              <a:rPr lang="en" sz="1600" b="1"/>
              <a:t>(CAGR: 8%)</a:t>
            </a:r>
            <a:endParaRPr sz="1600" b="1"/>
          </a:p>
        </p:txBody>
      </p:sp>
      <p:sp>
        <p:nvSpPr>
          <p:cNvPr id="487" name="Google Shape;487;p77"/>
          <p:cNvSpPr txBox="1"/>
          <p:nvPr/>
        </p:nvSpPr>
        <p:spPr>
          <a:xfrm>
            <a:off x="6596725" y="1973800"/>
            <a:ext cx="2269200" cy="10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Medium-Large Tea Shops in USA </a:t>
            </a:r>
            <a:r>
              <a:rPr lang="en" sz="1600" b="1"/>
              <a:t>(6,635 businesses) </a:t>
            </a:r>
            <a:endParaRPr sz="1600" b="1"/>
          </a:p>
        </p:txBody>
      </p:sp>
      <p:sp>
        <p:nvSpPr>
          <p:cNvPr id="488" name="Google Shape;488;p77"/>
          <p:cNvSpPr txBox="1"/>
          <p:nvPr/>
        </p:nvSpPr>
        <p:spPr>
          <a:xfrm>
            <a:off x="2653500" y="2479951"/>
            <a:ext cx="22692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Serviceable 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Addressable Market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$496.75 Mil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9" name="Google Shape;489;p77"/>
          <p:cNvSpPr txBox="1"/>
          <p:nvPr/>
        </p:nvSpPr>
        <p:spPr>
          <a:xfrm>
            <a:off x="2834850" y="3756000"/>
            <a:ext cx="1940700" cy="11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erviceable Obtainable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Market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$125+ Mil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0" name="Google Shape;490;p77"/>
          <p:cNvSpPr txBox="1"/>
          <p:nvPr/>
        </p:nvSpPr>
        <p:spPr>
          <a:xfrm>
            <a:off x="6518375" y="3170275"/>
            <a:ext cx="2701800" cy="14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Tea shops with robotics or exploring automation </a:t>
            </a:r>
            <a:r>
              <a:rPr lang="en" sz="1600" b="1"/>
              <a:t>(1400+)</a:t>
            </a:r>
            <a:endParaRPr sz="1600"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Labour cost : 30% of total sales </a:t>
            </a:r>
            <a:r>
              <a:rPr lang="en" sz="1600" b="1"/>
              <a:t>(</a:t>
            </a:r>
            <a:r>
              <a:rPr lang="en" sz="1600" b="1">
                <a:solidFill>
                  <a:srgbClr val="1F1F1F"/>
                </a:solidFill>
                <a:highlight>
                  <a:srgbClr val="FFFFFF"/>
                </a:highlight>
              </a:rPr>
              <a:t>37.5 million</a:t>
            </a:r>
            <a:r>
              <a:rPr lang="en" sz="1600" b="1"/>
              <a:t>)</a:t>
            </a:r>
            <a:endParaRPr sz="2000"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1" name="Google Shape;491;p77"/>
          <p:cNvSpPr/>
          <p:nvPr/>
        </p:nvSpPr>
        <p:spPr>
          <a:xfrm>
            <a:off x="215100" y="1114525"/>
            <a:ext cx="1220100" cy="3973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92" name="Google Shape;492;p77"/>
          <p:cNvPicPr preferRelativeResize="0"/>
          <p:nvPr/>
        </p:nvPicPr>
        <p:blipFill rotWithShape="1">
          <a:blip r:embed="rId5">
            <a:alphaModFix/>
          </a:blip>
          <a:srcRect l="7155" r="6114"/>
          <a:stretch/>
        </p:blipFill>
        <p:spPr>
          <a:xfrm>
            <a:off x="457200" y="1263653"/>
            <a:ext cx="725400" cy="861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493" name="Google Shape;493;p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8375" y="2241952"/>
            <a:ext cx="869700" cy="770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7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" y="2968425"/>
            <a:ext cx="740050" cy="756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p7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7200" y="3757338"/>
            <a:ext cx="725400" cy="72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77" title="Screenshot 2025-03-14 220447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94075" y="4591175"/>
            <a:ext cx="1065300" cy="309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497" name="Google Shape;497;p77"/>
          <p:cNvSpPr txBox="1"/>
          <p:nvPr/>
        </p:nvSpPr>
        <p:spPr>
          <a:xfrm>
            <a:off x="8293768" y="761800"/>
            <a:ext cx="875307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 err="1">
                <a:latin typeface="Impact"/>
                <a:ea typeface="Impact"/>
                <a:cs typeface="Impact"/>
                <a:sym typeface="Impact"/>
              </a:rPr>
              <a:t>NeuroMotion</a:t>
            </a:r>
            <a:endParaRPr sz="900" dirty="0"/>
          </a:p>
        </p:txBody>
      </p:sp>
      <p:pic>
        <p:nvPicPr>
          <p:cNvPr id="498" name="Google Shape;498;p7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97754" y="10373"/>
            <a:ext cx="753150" cy="761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8"/>
          <p:cNvSpPr/>
          <p:nvPr/>
        </p:nvSpPr>
        <p:spPr>
          <a:xfrm>
            <a:off x="-50" y="1380900"/>
            <a:ext cx="2934300" cy="3762600"/>
          </a:xfrm>
          <a:prstGeom prst="rect">
            <a:avLst/>
          </a:prstGeom>
          <a:solidFill>
            <a:srgbClr val="5454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78"/>
          <p:cNvSpPr/>
          <p:nvPr/>
        </p:nvSpPr>
        <p:spPr>
          <a:xfrm>
            <a:off x="7976050" y="223500"/>
            <a:ext cx="933900" cy="933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78"/>
          <p:cNvSpPr/>
          <p:nvPr/>
        </p:nvSpPr>
        <p:spPr>
          <a:xfrm>
            <a:off x="3120500" y="3644425"/>
            <a:ext cx="1762800" cy="1000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78"/>
          <p:cNvSpPr/>
          <p:nvPr/>
        </p:nvSpPr>
        <p:spPr>
          <a:xfrm rot="2356721">
            <a:off x="2926908" y="1435631"/>
            <a:ext cx="3383390" cy="1200239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78"/>
          <p:cNvSpPr/>
          <p:nvPr/>
        </p:nvSpPr>
        <p:spPr>
          <a:xfrm>
            <a:off x="-50" y="0"/>
            <a:ext cx="2934300" cy="1380900"/>
          </a:xfrm>
          <a:prstGeom prst="rect">
            <a:avLst/>
          </a:prstGeom>
          <a:solidFill>
            <a:srgbClr val="1F3864">
              <a:alpha val="768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8" name="Google Shape;508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4286" y="0"/>
            <a:ext cx="6209715" cy="4657286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78"/>
          <p:cNvSpPr txBox="1">
            <a:spLocks noGrp="1"/>
          </p:cNvSpPr>
          <p:nvPr>
            <p:ph type="title"/>
          </p:nvPr>
        </p:nvSpPr>
        <p:spPr>
          <a:xfrm>
            <a:off x="26775" y="17825"/>
            <a:ext cx="2934300" cy="13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" sz="2300">
                <a:solidFill>
                  <a:schemeClr val="lt1"/>
                </a:solidFill>
              </a:rPr>
              <a:t>Customer Problem &amp; Current Alternative</a:t>
            </a:r>
            <a:endParaRPr sz="2900">
              <a:solidFill>
                <a:schemeClr val="lt1"/>
              </a:solidFill>
            </a:endParaRPr>
          </a:p>
        </p:txBody>
      </p:sp>
      <p:sp>
        <p:nvSpPr>
          <p:cNvPr id="510" name="Google Shape;510;p78"/>
          <p:cNvSpPr txBox="1"/>
          <p:nvPr/>
        </p:nvSpPr>
        <p:spPr>
          <a:xfrm>
            <a:off x="204800" y="1535175"/>
            <a:ext cx="2729400" cy="3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</a:rPr>
              <a:t>Problems:</a:t>
            </a:r>
            <a:endParaRPr sz="2000" b="1">
              <a:solidFill>
                <a:schemeClr val="lt1"/>
              </a:solidFill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" sz="1700" b="1">
                <a:solidFill>
                  <a:schemeClr val="lt1"/>
                </a:solidFill>
              </a:rPr>
              <a:t>Labour shortage</a:t>
            </a:r>
            <a:endParaRPr sz="1700" b="1">
              <a:solidFill>
                <a:schemeClr val="lt1"/>
              </a:solidFill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" sz="1700" b="1">
                <a:solidFill>
                  <a:schemeClr val="lt1"/>
                </a:solidFill>
              </a:rPr>
              <a:t>Inconsistent order </a:t>
            </a:r>
            <a:endParaRPr sz="1700" b="1">
              <a:solidFill>
                <a:schemeClr val="lt1"/>
              </a:solidFill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" sz="1700" b="1">
                <a:solidFill>
                  <a:schemeClr val="lt1"/>
                </a:solidFill>
              </a:rPr>
              <a:t>Slow delivery speed</a:t>
            </a:r>
            <a:endParaRPr sz="1700" b="1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</a:rPr>
              <a:t>Opportunity:</a:t>
            </a:r>
            <a:endParaRPr sz="2000" b="1">
              <a:solidFill>
                <a:schemeClr val="lt1"/>
              </a:solidFill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" sz="1700" b="1">
                <a:solidFill>
                  <a:schemeClr val="lt1"/>
                </a:solidFill>
              </a:rPr>
              <a:t>Robot-Barista collaboration</a:t>
            </a:r>
            <a:endParaRPr sz="1700" b="1">
              <a:solidFill>
                <a:schemeClr val="lt1"/>
              </a:solidFill>
            </a:endParaRPr>
          </a:p>
          <a:p>
            <a:pPr marL="457200" marR="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" sz="1700" b="1">
                <a:solidFill>
                  <a:schemeClr val="lt1"/>
                </a:solidFill>
              </a:rPr>
              <a:t>AI Integration</a:t>
            </a:r>
            <a:endParaRPr sz="1700" b="1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400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11" name="Google Shape;511;p78"/>
          <p:cNvSpPr txBox="1"/>
          <p:nvPr/>
        </p:nvSpPr>
        <p:spPr>
          <a:xfrm>
            <a:off x="6014075" y="0"/>
            <a:ext cx="21264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High</a:t>
            </a:r>
            <a:endParaRPr sz="1700"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600"/>
              <a:t>Delivery speed</a:t>
            </a:r>
            <a:endParaRPr sz="1600"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600"/>
              <a:t>Consistency</a:t>
            </a:r>
            <a:endParaRPr sz="1600"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600"/>
              <a:t>Repeatability</a:t>
            </a:r>
            <a:endParaRPr sz="1600"/>
          </a:p>
        </p:txBody>
      </p:sp>
      <p:sp>
        <p:nvSpPr>
          <p:cNvPr id="512" name="Google Shape;512;p78"/>
          <p:cNvSpPr txBox="1"/>
          <p:nvPr/>
        </p:nvSpPr>
        <p:spPr>
          <a:xfrm>
            <a:off x="6105050" y="4198525"/>
            <a:ext cx="7335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Low</a:t>
            </a:r>
            <a:endParaRPr sz="1700"/>
          </a:p>
        </p:txBody>
      </p:sp>
      <p:sp>
        <p:nvSpPr>
          <p:cNvPr id="513" name="Google Shape;513;p78"/>
          <p:cNvSpPr txBox="1"/>
          <p:nvPr/>
        </p:nvSpPr>
        <p:spPr>
          <a:xfrm>
            <a:off x="3049400" y="2402900"/>
            <a:ext cx="1762800" cy="12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Traditional </a:t>
            </a:r>
            <a:r>
              <a:rPr lang="en" sz="1600">
                <a:solidFill>
                  <a:schemeClr val="dk1"/>
                </a:solidFill>
              </a:rPr>
              <a:t>Expensive </a:t>
            </a:r>
            <a:r>
              <a:rPr lang="en" sz="1600"/>
              <a:t>controls / Baristas</a:t>
            </a:r>
            <a:endParaRPr sz="1600"/>
          </a:p>
        </p:txBody>
      </p:sp>
      <p:sp>
        <p:nvSpPr>
          <p:cNvPr id="514" name="Google Shape;514;p78"/>
          <p:cNvSpPr txBox="1"/>
          <p:nvPr/>
        </p:nvSpPr>
        <p:spPr>
          <a:xfrm>
            <a:off x="7239000" y="2402900"/>
            <a:ext cx="19050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Less Expensive AI Integrated controls</a:t>
            </a:r>
            <a:endParaRPr sz="1600"/>
          </a:p>
        </p:txBody>
      </p:sp>
      <p:sp>
        <p:nvSpPr>
          <p:cNvPr id="515" name="Google Shape;515;p78"/>
          <p:cNvSpPr txBox="1"/>
          <p:nvPr/>
        </p:nvSpPr>
        <p:spPr>
          <a:xfrm>
            <a:off x="3836200" y="1912601"/>
            <a:ext cx="1564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competitors</a:t>
            </a:r>
            <a:endParaRPr sz="1600"/>
          </a:p>
        </p:txBody>
      </p:sp>
      <p:sp>
        <p:nvSpPr>
          <p:cNvPr id="516" name="Google Shape;516;p78"/>
          <p:cNvSpPr txBox="1"/>
          <p:nvPr/>
        </p:nvSpPr>
        <p:spPr>
          <a:xfrm>
            <a:off x="3034425" y="4718200"/>
            <a:ext cx="4502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 Bubble </a:t>
            </a:r>
            <a:r>
              <a:rPr lang="en" sz="1600"/>
              <a:t>T</a:t>
            </a:r>
            <a:r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 </a:t>
            </a:r>
            <a:r>
              <a:rPr lang="en" sz="1600"/>
              <a:t>B</a:t>
            </a:r>
            <a:r>
              <a:rPr lang="en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usinesses without Robots</a:t>
            </a:r>
            <a:endParaRPr sz="1600"/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B3B3B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9"/>
          <p:cNvSpPr txBox="1"/>
          <p:nvPr/>
        </p:nvSpPr>
        <p:spPr>
          <a:xfrm>
            <a:off x="839250" y="50000"/>
            <a:ext cx="74655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Solution &amp; Value Proposition</a:t>
            </a:r>
            <a:endParaRPr sz="3100"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22" name="Google Shape;522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90" y="3519538"/>
            <a:ext cx="1042826" cy="104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8388" y="3388125"/>
            <a:ext cx="977825" cy="1305675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79"/>
          <p:cNvSpPr txBox="1"/>
          <p:nvPr/>
        </p:nvSpPr>
        <p:spPr>
          <a:xfrm>
            <a:off x="111200" y="4558500"/>
            <a:ext cx="151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Edge System Hardware</a:t>
            </a:r>
            <a:endParaRPr sz="13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25" name="Google Shape;525;p79"/>
          <p:cNvSpPr/>
          <p:nvPr/>
        </p:nvSpPr>
        <p:spPr>
          <a:xfrm>
            <a:off x="192700" y="770800"/>
            <a:ext cx="3196500" cy="2488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79"/>
          <p:cNvSpPr txBox="1"/>
          <p:nvPr/>
        </p:nvSpPr>
        <p:spPr>
          <a:xfrm>
            <a:off x="1628599" y="4643250"/>
            <a:ext cx="1517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Robot Hardware</a:t>
            </a:r>
            <a:endParaRPr sz="15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27" name="Google Shape;527;p79"/>
          <p:cNvSpPr txBox="1"/>
          <p:nvPr/>
        </p:nvSpPr>
        <p:spPr>
          <a:xfrm>
            <a:off x="8304750" y="761800"/>
            <a:ext cx="864325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Impact"/>
                <a:ea typeface="Impact"/>
                <a:cs typeface="Impact"/>
                <a:sym typeface="Impact"/>
              </a:rPr>
              <a:t>NeuroMotion</a:t>
            </a:r>
            <a:endParaRPr sz="900"/>
          </a:p>
        </p:txBody>
      </p:sp>
      <p:pic>
        <p:nvPicPr>
          <p:cNvPr id="528" name="Google Shape;528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97400" y="0"/>
            <a:ext cx="753150" cy="761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71600" y="953075"/>
            <a:ext cx="5564426" cy="393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7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8800" y="905038"/>
            <a:ext cx="2784306" cy="2220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97B2"/>
            </a:gs>
            <a:gs pos="100000">
              <a:srgbClr val="7ED957"/>
            </a:gs>
          </a:gsLst>
          <a:lin ang="0" scaled="0"/>
        </a:gradFill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" name="Google Shape;535;p80"/>
          <p:cNvGrpSpPr/>
          <p:nvPr/>
        </p:nvGrpSpPr>
        <p:grpSpPr>
          <a:xfrm>
            <a:off x="22250" y="683989"/>
            <a:ext cx="9144182" cy="4391721"/>
            <a:chOff x="0" y="-28575"/>
            <a:chExt cx="3612445" cy="2313380"/>
          </a:xfrm>
        </p:grpSpPr>
        <p:sp>
          <p:nvSpPr>
            <p:cNvPr id="536" name="Google Shape;536;p80"/>
            <p:cNvSpPr/>
            <p:nvPr/>
          </p:nvSpPr>
          <p:spPr>
            <a:xfrm>
              <a:off x="0" y="0"/>
              <a:ext cx="3612445" cy="2284805"/>
            </a:xfrm>
            <a:custGeom>
              <a:avLst/>
              <a:gdLst/>
              <a:ahLst/>
              <a:cxnLst/>
              <a:rect l="l" t="t" r="r" b="b"/>
              <a:pathLst>
                <a:path w="3612445" h="2284805" extrusionOk="0">
                  <a:moveTo>
                    <a:pt x="0" y="0"/>
                  </a:moveTo>
                  <a:lnTo>
                    <a:pt x="3612445" y="0"/>
                  </a:lnTo>
                  <a:lnTo>
                    <a:pt x="3612445" y="2284805"/>
                  </a:lnTo>
                  <a:lnTo>
                    <a:pt x="0" y="22848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7" name="Google Shape;537;p80"/>
            <p:cNvSpPr txBox="1"/>
            <p:nvPr/>
          </p:nvSpPr>
          <p:spPr>
            <a:xfrm>
              <a:off x="0" y="-28575"/>
              <a:ext cx="3612444" cy="2313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63700" tIns="163700" rIns="163700" bIns="163700" anchor="ctr" anchorCtr="0">
              <a:noAutofit/>
            </a:bodyPr>
            <a:lstStyle/>
            <a:p>
              <a:pPr marL="0" marR="0" lvl="0" indent="0" algn="ctr" rtl="0">
                <a:lnSpc>
                  <a:spcPct val="10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8" name="Google Shape;538;p80"/>
          <p:cNvGrpSpPr/>
          <p:nvPr/>
        </p:nvGrpSpPr>
        <p:grpSpPr>
          <a:xfrm>
            <a:off x="250700" y="1360191"/>
            <a:ext cx="1967937" cy="3165954"/>
            <a:chOff x="0" y="-9525"/>
            <a:chExt cx="1143352" cy="2607440"/>
          </a:xfrm>
        </p:grpSpPr>
        <p:sp>
          <p:nvSpPr>
            <p:cNvPr id="539" name="Google Shape;539;p80"/>
            <p:cNvSpPr/>
            <p:nvPr/>
          </p:nvSpPr>
          <p:spPr>
            <a:xfrm>
              <a:off x="0" y="0"/>
              <a:ext cx="1143352" cy="2597915"/>
            </a:xfrm>
            <a:custGeom>
              <a:avLst/>
              <a:gdLst/>
              <a:ahLst/>
              <a:cxnLst/>
              <a:rect l="l" t="t" r="r" b="b"/>
              <a:pathLst>
                <a:path w="1143352" h="2597915" extrusionOk="0">
                  <a:moveTo>
                    <a:pt x="67980" y="0"/>
                  </a:moveTo>
                  <a:lnTo>
                    <a:pt x="1075372" y="0"/>
                  </a:lnTo>
                  <a:cubicBezTo>
                    <a:pt x="1112916" y="0"/>
                    <a:pt x="1143352" y="30436"/>
                    <a:pt x="1143352" y="67980"/>
                  </a:cubicBezTo>
                  <a:lnTo>
                    <a:pt x="1143352" y="2529935"/>
                  </a:lnTo>
                  <a:cubicBezTo>
                    <a:pt x="1143352" y="2567479"/>
                    <a:pt x="1112916" y="2597915"/>
                    <a:pt x="1075372" y="2597915"/>
                  </a:cubicBezTo>
                  <a:lnTo>
                    <a:pt x="67980" y="2597915"/>
                  </a:lnTo>
                  <a:cubicBezTo>
                    <a:pt x="30436" y="2597915"/>
                    <a:pt x="0" y="2567479"/>
                    <a:pt x="0" y="2529935"/>
                  </a:cubicBezTo>
                  <a:lnTo>
                    <a:pt x="0" y="67980"/>
                  </a:lnTo>
                  <a:cubicBezTo>
                    <a:pt x="0" y="30436"/>
                    <a:pt x="30436" y="0"/>
                    <a:pt x="67980" y="0"/>
                  </a:cubicBez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spcFirstLastPara="1" wrap="square" lIns="78575" tIns="78575" rIns="78575" bIns="7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80"/>
            <p:cNvSpPr txBox="1"/>
            <p:nvPr/>
          </p:nvSpPr>
          <p:spPr>
            <a:xfrm>
              <a:off x="0" y="-9525"/>
              <a:ext cx="1143352" cy="26074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1" name="Google Shape;541;p80"/>
          <p:cNvGrpSpPr/>
          <p:nvPr/>
        </p:nvGrpSpPr>
        <p:grpSpPr>
          <a:xfrm>
            <a:off x="2355721" y="1368225"/>
            <a:ext cx="1371641" cy="3154602"/>
            <a:chOff x="0" y="-9525"/>
            <a:chExt cx="1140563" cy="2597877"/>
          </a:xfrm>
        </p:grpSpPr>
        <p:sp>
          <p:nvSpPr>
            <p:cNvPr id="542" name="Google Shape;542;p80"/>
            <p:cNvSpPr/>
            <p:nvPr/>
          </p:nvSpPr>
          <p:spPr>
            <a:xfrm>
              <a:off x="0" y="0"/>
              <a:ext cx="1140563" cy="2588352"/>
            </a:xfrm>
            <a:custGeom>
              <a:avLst/>
              <a:gdLst/>
              <a:ahLst/>
              <a:cxnLst/>
              <a:rect l="l" t="t" r="r" b="b"/>
              <a:pathLst>
                <a:path w="1140563" h="2588352" extrusionOk="0">
                  <a:moveTo>
                    <a:pt x="68146" y="0"/>
                  </a:moveTo>
                  <a:lnTo>
                    <a:pt x="1072417" y="0"/>
                  </a:lnTo>
                  <a:cubicBezTo>
                    <a:pt x="1090491" y="0"/>
                    <a:pt x="1107824" y="7180"/>
                    <a:pt x="1120604" y="19960"/>
                  </a:cubicBezTo>
                  <a:cubicBezTo>
                    <a:pt x="1133384" y="32740"/>
                    <a:pt x="1140563" y="50073"/>
                    <a:pt x="1140563" y="68146"/>
                  </a:cubicBezTo>
                  <a:lnTo>
                    <a:pt x="1140563" y="2520206"/>
                  </a:lnTo>
                  <a:cubicBezTo>
                    <a:pt x="1140563" y="2557842"/>
                    <a:pt x="1110053" y="2588352"/>
                    <a:pt x="1072417" y="2588352"/>
                  </a:cubicBezTo>
                  <a:lnTo>
                    <a:pt x="68146" y="2588352"/>
                  </a:lnTo>
                  <a:cubicBezTo>
                    <a:pt x="30510" y="2588352"/>
                    <a:pt x="0" y="2557842"/>
                    <a:pt x="0" y="2520206"/>
                  </a:cubicBezTo>
                  <a:lnTo>
                    <a:pt x="0" y="68146"/>
                  </a:lnTo>
                  <a:cubicBezTo>
                    <a:pt x="0" y="30510"/>
                    <a:pt x="30510" y="0"/>
                    <a:pt x="68146" y="0"/>
                  </a:cubicBez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spcFirstLastPara="1" wrap="square" lIns="78575" tIns="78575" rIns="78575" bIns="7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80"/>
            <p:cNvSpPr txBox="1"/>
            <p:nvPr/>
          </p:nvSpPr>
          <p:spPr>
            <a:xfrm>
              <a:off x="0" y="-9525"/>
              <a:ext cx="1140563" cy="25978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4" name="Google Shape;544;p80"/>
          <p:cNvSpPr/>
          <p:nvPr/>
        </p:nvSpPr>
        <p:spPr>
          <a:xfrm>
            <a:off x="3850038" y="1371475"/>
            <a:ext cx="1371527" cy="3144848"/>
          </a:xfrm>
          <a:custGeom>
            <a:avLst/>
            <a:gdLst/>
            <a:ahLst/>
            <a:cxnLst/>
            <a:rect l="l" t="t" r="r" b="b"/>
            <a:pathLst>
              <a:path w="1140563" h="2588352" extrusionOk="0">
                <a:moveTo>
                  <a:pt x="68146" y="0"/>
                </a:moveTo>
                <a:lnTo>
                  <a:pt x="1072417" y="0"/>
                </a:lnTo>
                <a:cubicBezTo>
                  <a:pt x="1090491" y="0"/>
                  <a:pt x="1107824" y="7180"/>
                  <a:pt x="1120604" y="19960"/>
                </a:cubicBezTo>
                <a:cubicBezTo>
                  <a:pt x="1133384" y="32740"/>
                  <a:pt x="1140563" y="50073"/>
                  <a:pt x="1140563" y="68146"/>
                </a:cubicBezTo>
                <a:lnTo>
                  <a:pt x="1140563" y="2520206"/>
                </a:lnTo>
                <a:cubicBezTo>
                  <a:pt x="1140563" y="2557842"/>
                  <a:pt x="1110053" y="2588352"/>
                  <a:pt x="1072417" y="2588352"/>
                </a:cubicBezTo>
                <a:lnTo>
                  <a:pt x="68146" y="2588352"/>
                </a:lnTo>
                <a:cubicBezTo>
                  <a:pt x="30510" y="2588352"/>
                  <a:pt x="0" y="2557842"/>
                  <a:pt x="0" y="2520206"/>
                </a:cubicBezTo>
                <a:lnTo>
                  <a:pt x="0" y="68146"/>
                </a:lnTo>
                <a:cubicBezTo>
                  <a:pt x="0" y="30510"/>
                  <a:pt x="30510" y="0"/>
                  <a:pt x="68146" y="0"/>
                </a:cubicBezTo>
                <a:close/>
              </a:path>
            </a:pathLst>
          </a:custGeom>
          <a:solidFill>
            <a:srgbClr val="545454"/>
          </a:solidFill>
          <a:ln>
            <a:noFill/>
          </a:ln>
        </p:spPr>
        <p:txBody>
          <a:bodyPr spcFirstLastPara="1" wrap="square" lIns="78575" tIns="78575" rIns="78575" bIns="7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5" name="Google Shape;545;p80"/>
          <p:cNvGrpSpPr/>
          <p:nvPr/>
        </p:nvGrpSpPr>
        <p:grpSpPr>
          <a:xfrm>
            <a:off x="4307213" y="1166903"/>
            <a:ext cx="457200" cy="457200"/>
            <a:chOff x="0" y="0"/>
            <a:chExt cx="812800" cy="812800"/>
          </a:xfrm>
        </p:grpSpPr>
        <p:sp>
          <p:nvSpPr>
            <p:cNvPr id="546" name="Google Shape;546;p8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7B2"/>
            </a:solidFill>
            <a:ln w="47625" cap="sq" cmpd="sng">
              <a:solidFill>
                <a:srgbClr val="FFF5EA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78575" tIns="78575" rIns="78575" bIns="7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8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8" name="Google Shape;548;p80"/>
          <p:cNvSpPr/>
          <p:nvPr/>
        </p:nvSpPr>
        <p:spPr>
          <a:xfrm>
            <a:off x="5344300" y="1341775"/>
            <a:ext cx="1371527" cy="3164260"/>
          </a:xfrm>
          <a:custGeom>
            <a:avLst/>
            <a:gdLst/>
            <a:ahLst/>
            <a:cxnLst/>
            <a:rect l="l" t="t" r="r" b="b"/>
            <a:pathLst>
              <a:path w="1140563" h="2588352" extrusionOk="0">
                <a:moveTo>
                  <a:pt x="68146" y="0"/>
                </a:moveTo>
                <a:lnTo>
                  <a:pt x="1072417" y="0"/>
                </a:lnTo>
                <a:cubicBezTo>
                  <a:pt x="1090491" y="0"/>
                  <a:pt x="1107824" y="7180"/>
                  <a:pt x="1120604" y="19960"/>
                </a:cubicBezTo>
                <a:cubicBezTo>
                  <a:pt x="1133384" y="32740"/>
                  <a:pt x="1140563" y="50073"/>
                  <a:pt x="1140563" y="68146"/>
                </a:cubicBezTo>
                <a:lnTo>
                  <a:pt x="1140563" y="2520206"/>
                </a:lnTo>
                <a:cubicBezTo>
                  <a:pt x="1140563" y="2557842"/>
                  <a:pt x="1110053" y="2588352"/>
                  <a:pt x="1072417" y="2588352"/>
                </a:cubicBezTo>
                <a:lnTo>
                  <a:pt x="68146" y="2588352"/>
                </a:lnTo>
                <a:cubicBezTo>
                  <a:pt x="30510" y="2588352"/>
                  <a:pt x="0" y="2557842"/>
                  <a:pt x="0" y="2520206"/>
                </a:cubicBezTo>
                <a:lnTo>
                  <a:pt x="0" y="68146"/>
                </a:lnTo>
                <a:cubicBezTo>
                  <a:pt x="0" y="30510"/>
                  <a:pt x="30510" y="0"/>
                  <a:pt x="68146" y="0"/>
                </a:cubicBezTo>
                <a:close/>
              </a:path>
            </a:pathLst>
          </a:custGeom>
          <a:solidFill>
            <a:srgbClr val="545454"/>
          </a:solidFill>
          <a:ln>
            <a:noFill/>
          </a:ln>
        </p:spPr>
        <p:txBody>
          <a:bodyPr spcFirstLastPara="1" wrap="square" lIns="78575" tIns="78575" rIns="78575" bIns="7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" name="Google Shape;549;p80"/>
          <p:cNvGrpSpPr/>
          <p:nvPr/>
        </p:nvGrpSpPr>
        <p:grpSpPr>
          <a:xfrm>
            <a:off x="5801438" y="1211527"/>
            <a:ext cx="457200" cy="457200"/>
            <a:chOff x="0" y="0"/>
            <a:chExt cx="812800" cy="812800"/>
          </a:xfrm>
        </p:grpSpPr>
        <p:sp>
          <p:nvSpPr>
            <p:cNvPr id="550" name="Google Shape;550;p8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7B2"/>
            </a:solidFill>
            <a:ln w="47625" cap="sq" cmpd="sng">
              <a:solidFill>
                <a:srgbClr val="FFF5EA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78575" tIns="78575" rIns="78575" bIns="7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80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2" name="Google Shape;552;p80"/>
          <p:cNvGrpSpPr/>
          <p:nvPr/>
        </p:nvGrpSpPr>
        <p:grpSpPr>
          <a:xfrm>
            <a:off x="76200" y="458"/>
            <a:ext cx="9147178" cy="5144238"/>
            <a:chOff x="0" y="-22882575"/>
            <a:chExt cx="24655467" cy="53418880"/>
          </a:xfrm>
        </p:grpSpPr>
        <p:sp>
          <p:nvSpPr>
            <p:cNvPr id="553" name="Google Shape;553;p80"/>
            <p:cNvSpPr/>
            <p:nvPr/>
          </p:nvSpPr>
          <p:spPr>
            <a:xfrm rot="-5400000">
              <a:off x="1215383" y="-11823112"/>
              <a:ext cx="32758362" cy="10639436"/>
            </a:xfrm>
            <a:custGeom>
              <a:avLst/>
              <a:gdLst/>
              <a:ahLst/>
              <a:cxnLst/>
              <a:rect l="l" t="t" r="r" b="b"/>
              <a:pathLst>
                <a:path w="10919454" h="5837825" extrusionOk="0">
                  <a:moveTo>
                    <a:pt x="10919454" y="20493"/>
                  </a:moveTo>
                  <a:lnTo>
                    <a:pt x="0" y="20493"/>
                  </a:lnTo>
                  <a:lnTo>
                    <a:pt x="0" y="0"/>
                  </a:lnTo>
                  <a:lnTo>
                    <a:pt x="10919454" y="0"/>
                  </a:lnTo>
                  <a:lnTo>
                    <a:pt x="10919454" y="20493"/>
                  </a:lnTo>
                  <a:close/>
                  <a:moveTo>
                    <a:pt x="10919454" y="645516"/>
                  </a:moveTo>
                  <a:lnTo>
                    <a:pt x="0" y="645516"/>
                  </a:lnTo>
                  <a:lnTo>
                    <a:pt x="0" y="666009"/>
                  </a:lnTo>
                  <a:lnTo>
                    <a:pt x="10919454" y="666009"/>
                  </a:lnTo>
                  <a:lnTo>
                    <a:pt x="10919454" y="645516"/>
                  </a:lnTo>
                  <a:close/>
                  <a:moveTo>
                    <a:pt x="10919454" y="1293594"/>
                  </a:moveTo>
                  <a:lnTo>
                    <a:pt x="0" y="1293594"/>
                  </a:lnTo>
                  <a:lnTo>
                    <a:pt x="0" y="1314087"/>
                  </a:lnTo>
                  <a:lnTo>
                    <a:pt x="10919454" y="1314087"/>
                  </a:lnTo>
                  <a:lnTo>
                    <a:pt x="10919454" y="1293594"/>
                  </a:lnTo>
                  <a:close/>
                  <a:moveTo>
                    <a:pt x="10919454" y="1939111"/>
                  </a:moveTo>
                  <a:lnTo>
                    <a:pt x="0" y="1939111"/>
                  </a:lnTo>
                  <a:lnTo>
                    <a:pt x="0" y="1959603"/>
                  </a:lnTo>
                  <a:lnTo>
                    <a:pt x="10919454" y="1959603"/>
                  </a:lnTo>
                  <a:lnTo>
                    <a:pt x="10919454" y="1939111"/>
                  </a:lnTo>
                  <a:close/>
                  <a:moveTo>
                    <a:pt x="10919454" y="2584627"/>
                  </a:moveTo>
                  <a:lnTo>
                    <a:pt x="0" y="2584627"/>
                  </a:lnTo>
                  <a:lnTo>
                    <a:pt x="0" y="2605120"/>
                  </a:lnTo>
                  <a:lnTo>
                    <a:pt x="10919454" y="2605120"/>
                  </a:lnTo>
                  <a:lnTo>
                    <a:pt x="10919454" y="2584627"/>
                  </a:lnTo>
                  <a:close/>
                  <a:moveTo>
                    <a:pt x="10919454" y="3230144"/>
                  </a:moveTo>
                  <a:lnTo>
                    <a:pt x="0" y="3230144"/>
                  </a:lnTo>
                  <a:lnTo>
                    <a:pt x="0" y="3250636"/>
                  </a:lnTo>
                  <a:lnTo>
                    <a:pt x="10919454" y="3250636"/>
                  </a:lnTo>
                  <a:lnTo>
                    <a:pt x="10919454" y="3230144"/>
                  </a:lnTo>
                  <a:close/>
                  <a:moveTo>
                    <a:pt x="10919454" y="3878221"/>
                  </a:moveTo>
                  <a:lnTo>
                    <a:pt x="0" y="3878221"/>
                  </a:lnTo>
                  <a:lnTo>
                    <a:pt x="0" y="3898714"/>
                  </a:lnTo>
                  <a:lnTo>
                    <a:pt x="10919454" y="3898714"/>
                  </a:lnTo>
                  <a:lnTo>
                    <a:pt x="10919454" y="3878221"/>
                  </a:lnTo>
                  <a:close/>
                  <a:moveTo>
                    <a:pt x="10919454" y="4523738"/>
                  </a:moveTo>
                  <a:lnTo>
                    <a:pt x="0" y="4523738"/>
                  </a:lnTo>
                  <a:lnTo>
                    <a:pt x="0" y="4544231"/>
                  </a:lnTo>
                  <a:lnTo>
                    <a:pt x="10919454" y="4544231"/>
                  </a:lnTo>
                  <a:lnTo>
                    <a:pt x="10919454" y="4523738"/>
                  </a:lnTo>
                  <a:close/>
                  <a:moveTo>
                    <a:pt x="10919454" y="5169255"/>
                  </a:moveTo>
                  <a:lnTo>
                    <a:pt x="0" y="5169255"/>
                  </a:lnTo>
                  <a:lnTo>
                    <a:pt x="0" y="5189747"/>
                  </a:lnTo>
                  <a:lnTo>
                    <a:pt x="10919454" y="5189747"/>
                  </a:lnTo>
                  <a:lnTo>
                    <a:pt x="10919454" y="5169255"/>
                  </a:lnTo>
                  <a:close/>
                  <a:moveTo>
                    <a:pt x="10919454" y="5817333"/>
                  </a:moveTo>
                  <a:lnTo>
                    <a:pt x="0" y="5817333"/>
                  </a:lnTo>
                  <a:lnTo>
                    <a:pt x="0" y="5837825"/>
                  </a:lnTo>
                  <a:lnTo>
                    <a:pt x="10919454" y="5837825"/>
                  </a:lnTo>
                  <a:lnTo>
                    <a:pt x="10919454" y="5817333"/>
                  </a:lnTo>
                  <a:close/>
                </a:path>
              </a:pathLst>
            </a:custGeom>
            <a:solidFill>
              <a:srgbClr val="352259">
                <a:alpha val="9800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" name="Google Shape;554;p80"/>
            <p:cNvSpPr/>
            <p:nvPr/>
          </p:nvSpPr>
          <p:spPr>
            <a:xfrm rot="-5400000">
              <a:off x="-4849605" y="-11823112"/>
              <a:ext cx="32758362" cy="10639436"/>
            </a:xfrm>
            <a:custGeom>
              <a:avLst/>
              <a:gdLst/>
              <a:ahLst/>
              <a:cxnLst/>
              <a:rect l="l" t="t" r="r" b="b"/>
              <a:pathLst>
                <a:path w="10919454" h="5837825" extrusionOk="0">
                  <a:moveTo>
                    <a:pt x="10919454" y="20493"/>
                  </a:moveTo>
                  <a:lnTo>
                    <a:pt x="0" y="20493"/>
                  </a:lnTo>
                  <a:lnTo>
                    <a:pt x="0" y="0"/>
                  </a:lnTo>
                  <a:lnTo>
                    <a:pt x="10919454" y="0"/>
                  </a:lnTo>
                  <a:lnTo>
                    <a:pt x="10919454" y="20493"/>
                  </a:lnTo>
                  <a:close/>
                  <a:moveTo>
                    <a:pt x="10919454" y="645516"/>
                  </a:moveTo>
                  <a:lnTo>
                    <a:pt x="0" y="645516"/>
                  </a:lnTo>
                  <a:lnTo>
                    <a:pt x="0" y="666009"/>
                  </a:lnTo>
                  <a:lnTo>
                    <a:pt x="10919454" y="666009"/>
                  </a:lnTo>
                  <a:lnTo>
                    <a:pt x="10919454" y="645516"/>
                  </a:lnTo>
                  <a:close/>
                  <a:moveTo>
                    <a:pt x="10919454" y="1293594"/>
                  </a:moveTo>
                  <a:lnTo>
                    <a:pt x="0" y="1293594"/>
                  </a:lnTo>
                  <a:lnTo>
                    <a:pt x="0" y="1314087"/>
                  </a:lnTo>
                  <a:lnTo>
                    <a:pt x="10919454" y="1314087"/>
                  </a:lnTo>
                  <a:lnTo>
                    <a:pt x="10919454" y="1293594"/>
                  </a:lnTo>
                  <a:close/>
                  <a:moveTo>
                    <a:pt x="10919454" y="1939111"/>
                  </a:moveTo>
                  <a:lnTo>
                    <a:pt x="0" y="1939111"/>
                  </a:lnTo>
                  <a:lnTo>
                    <a:pt x="0" y="1959603"/>
                  </a:lnTo>
                  <a:lnTo>
                    <a:pt x="10919454" y="1959603"/>
                  </a:lnTo>
                  <a:lnTo>
                    <a:pt x="10919454" y="1939111"/>
                  </a:lnTo>
                  <a:close/>
                  <a:moveTo>
                    <a:pt x="10919454" y="2584627"/>
                  </a:moveTo>
                  <a:lnTo>
                    <a:pt x="0" y="2584627"/>
                  </a:lnTo>
                  <a:lnTo>
                    <a:pt x="0" y="2605120"/>
                  </a:lnTo>
                  <a:lnTo>
                    <a:pt x="10919454" y="2605120"/>
                  </a:lnTo>
                  <a:lnTo>
                    <a:pt x="10919454" y="2584627"/>
                  </a:lnTo>
                  <a:close/>
                  <a:moveTo>
                    <a:pt x="10919454" y="3230144"/>
                  </a:moveTo>
                  <a:lnTo>
                    <a:pt x="0" y="3230144"/>
                  </a:lnTo>
                  <a:lnTo>
                    <a:pt x="0" y="3250636"/>
                  </a:lnTo>
                  <a:lnTo>
                    <a:pt x="10919454" y="3250636"/>
                  </a:lnTo>
                  <a:lnTo>
                    <a:pt x="10919454" y="3230144"/>
                  </a:lnTo>
                  <a:close/>
                  <a:moveTo>
                    <a:pt x="10919454" y="3878221"/>
                  </a:moveTo>
                  <a:lnTo>
                    <a:pt x="0" y="3878221"/>
                  </a:lnTo>
                  <a:lnTo>
                    <a:pt x="0" y="3898714"/>
                  </a:lnTo>
                  <a:lnTo>
                    <a:pt x="10919454" y="3898714"/>
                  </a:lnTo>
                  <a:lnTo>
                    <a:pt x="10919454" y="3878221"/>
                  </a:lnTo>
                  <a:close/>
                  <a:moveTo>
                    <a:pt x="10919454" y="4523738"/>
                  </a:moveTo>
                  <a:lnTo>
                    <a:pt x="0" y="4523738"/>
                  </a:lnTo>
                  <a:lnTo>
                    <a:pt x="0" y="4544231"/>
                  </a:lnTo>
                  <a:lnTo>
                    <a:pt x="10919454" y="4544231"/>
                  </a:lnTo>
                  <a:lnTo>
                    <a:pt x="10919454" y="4523738"/>
                  </a:lnTo>
                  <a:close/>
                  <a:moveTo>
                    <a:pt x="10919454" y="5169255"/>
                  </a:moveTo>
                  <a:lnTo>
                    <a:pt x="0" y="5169255"/>
                  </a:lnTo>
                  <a:lnTo>
                    <a:pt x="0" y="5189747"/>
                  </a:lnTo>
                  <a:lnTo>
                    <a:pt x="10919454" y="5189747"/>
                  </a:lnTo>
                  <a:lnTo>
                    <a:pt x="10919454" y="5169255"/>
                  </a:lnTo>
                  <a:close/>
                  <a:moveTo>
                    <a:pt x="10919454" y="5817333"/>
                  </a:moveTo>
                  <a:lnTo>
                    <a:pt x="0" y="5817333"/>
                  </a:lnTo>
                  <a:lnTo>
                    <a:pt x="0" y="5837825"/>
                  </a:lnTo>
                  <a:lnTo>
                    <a:pt x="10919454" y="5837825"/>
                  </a:lnTo>
                  <a:lnTo>
                    <a:pt x="10919454" y="5817333"/>
                  </a:lnTo>
                  <a:close/>
                </a:path>
              </a:pathLst>
            </a:custGeom>
            <a:solidFill>
              <a:srgbClr val="352259">
                <a:alpha val="9800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5" name="Google Shape;555;p80"/>
            <p:cNvSpPr/>
            <p:nvPr/>
          </p:nvSpPr>
          <p:spPr>
            <a:xfrm rot="-5400000">
              <a:off x="-10925965" y="-11823112"/>
              <a:ext cx="32758362" cy="10639436"/>
            </a:xfrm>
            <a:custGeom>
              <a:avLst/>
              <a:gdLst/>
              <a:ahLst/>
              <a:cxnLst/>
              <a:rect l="l" t="t" r="r" b="b"/>
              <a:pathLst>
                <a:path w="10919454" h="5837825" extrusionOk="0">
                  <a:moveTo>
                    <a:pt x="10919454" y="20493"/>
                  </a:moveTo>
                  <a:lnTo>
                    <a:pt x="0" y="20493"/>
                  </a:lnTo>
                  <a:lnTo>
                    <a:pt x="0" y="0"/>
                  </a:lnTo>
                  <a:lnTo>
                    <a:pt x="10919454" y="0"/>
                  </a:lnTo>
                  <a:lnTo>
                    <a:pt x="10919454" y="20493"/>
                  </a:lnTo>
                  <a:close/>
                  <a:moveTo>
                    <a:pt x="10919454" y="645516"/>
                  </a:moveTo>
                  <a:lnTo>
                    <a:pt x="0" y="645516"/>
                  </a:lnTo>
                  <a:lnTo>
                    <a:pt x="0" y="666009"/>
                  </a:lnTo>
                  <a:lnTo>
                    <a:pt x="10919454" y="666009"/>
                  </a:lnTo>
                  <a:lnTo>
                    <a:pt x="10919454" y="645516"/>
                  </a:lnTo>
                  <a:close/>
                  <a:moveTo>
                    <a:pt x="10919454" y="1293594"/>
                  </a:moveTo>
                  <a:lnTo>
                    <a:pt x="0" y="1293594"/>
                  </a:lnTo>
                  <a:lnTo>
                    <a:pt x="0" y="1314087"/>
                  </a:lnTo>
                  <a:lnTo>
                    <a:pt x="10919454" y="1314087"/>
                  </a:lnTo>
                  <a:lnTo>
                    <a:pt x="10919454" y="1293594"/>
                  </a:lnTo>
                  <a:close/>
                  <a:moveTo>
                    <a:pt x="10919454" y="1939111"/>
                  </a:moveTo>
                  <a:lnTo>
                    <a:pt x="0" y="1939111"/>
                  </a:lnTo>
                  <a:lnTo>
                    <a:pt x="0" y="1959603"/>
                  </a:lnTo>
                  <a:lnTo>
                    <a:pt x="10919454" y="1959603"/>
                  </a:lnTo>
                  <a:lnTo>
                    <a:pt x="10919454" y="1939111"/>
                  </a:lnTo>
                  <a:close/>
                  <a:moveTo>
                    <a:pt x="10919454" y="2584627"/>
                  </a:moveTo>
                  <a:lnTo>
                    <a:pt x="0" y="2584627"/>
                  </a:lnTo>
                  <a:lnTo>
                    <a:pt x="0" y="2605120"/>
                  </a:lnTo>
                  <a:lnTo>
                    <a:pt x="10919454" y="2605120"/>
                  </a:lnTo>
                  <a:lnTo>
                    <a:pt x="10919454" y="2584627"/>
                  </a:lnTo>
                  <a:close/>
                  <a:moveTo>
                    <a:pt x="10919454" y="3230144"/>
                  </a:moveTo>
                  <a:lnTo>
                    <a:pt x="0" y="3230144"/>
                  </a:lnTo>
                  <a:lnTo>
                    <a:pt x="0" y="3250636"/>
                  </a:lnTo>
                  <a:lnTo>
                    <a:pt x="10919454" y="3250636"/>
                  </a:lnTo>
                  <a:lnTo>
                    <a:pt x="10919454" y="3230144"/>
                  </a:lnTo>
                  <a:close/>
                  <a:moveTo>
                    <a:pt x="10919454" y="3878221"/>
                  </a:moveTo>
                  <a:lnTo>
                    <a:pt x="0" y="3878221"/>
                  </a:lnTo>
                  <a:lnTo>
                    <a:pt x="0" y="3898714"/>
                  </a:lnTo>
                  <a:lnTo>
                    <a:pt x="10919454" y="3898714"/>
                  </a:lnTo>
                  <a:lnTo>
                    <a:pt x="10919454" y="3878221"/>
                  </a:lnTo>
                  <a:close/>
                  <a:moveTo>
                    <a:pt x="10919454" y="4523738"/>
                  </a:moveTo>
                  <a:lnTo>
                    <a:pt x="0" y="4523738"/>
                  </a:lnTo>
                  <a:lnTo>
                    <a:pt x="0" y="4544231"/>
                  </a:lnTo>
                  <a:lnTo>
                    <a:pt x="10919454" y="4544231"/>
                  </a:lnTo>
                  <a:lnTo>
                    <a:pt x="10919454" y="4523738"/>
                  </a:lnTo>
                  <a:close/>
                  <a:moveTo>
                    <a:pt x="10919454" y="5169255"/>
                  </a:moveTo>
                  <a:lnTo>
                    <a:pt x="0" y="5169255"/>
                  </a:lnTo>
                  <a:lnTo>
                    <a:pt x="0" y="5189747"/>
                  </a:lnTo>
                  <a:lnTo>
                    <a:pt x="10919454" y="5189747"/>
                  </a:lnTo>
                  <a:lnTo>
                    <a:pt x="10919454" y="5169255"/>
                  </a:lnTo>
                  <a:close/>
                  <a:moveTo>
                    <a:pt x="10919454" y="5817333"/>
                  </a:moveTo>
                  <a:lnTo>
                    <a:pt x="0" y="5817333"/>
                  </a:lnTo>
                  <a:lnTo>
                    <a:pt x="0" y="5837825"/>
                  </a:lnTo>
                  <a:lnTo>
                    <a:pt x="10919454" y="5837825"/>
                  </a:lnTo>
                  <a:lnTo>
                    <a:pt x="10919454" y="5817333"/>
                  </a:lnTo>
                  <a:close/>
                </a:path>
              </a:pathLst>
            </a:custGeom>
            <a:solidFill>
              <a:srgbClr val="352259">
                <a:alpha val="9800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6" name="Google Shape;556;p80"/>
            <p:cNvSpPr/>
            <p:nvPr/>
          </p:nvSpPr>
          <p:spPr>
            <a:xfrm>
              <a:off x="0" y="0"/>
              <a:ext cx="12488553" cy="30536305"/>
            </a:xfrm>
            <a:custGeom>
              <a:avLst/>
              <a:gdLst/>
              <a:ahLst/>
              <a:cxnLst/>
              <a:rect l="l" t="t" r="r" b="b"/>
              <a:pathLst>
                <a:path w="6750569" h="9906344" extrusionOk="0">
                  <a:moveTo>
                    <a:pt x="6750569" y="34774"/>
                  </a:moveTo>
                  <a:lnTo>
                    <a:pt x="0" y="34774"/>
                  </a:lnTo>
                  <a:lnTo>
                    <a:pt x="0" y="0"/>
                  </a:lnTo>
                  <a:lnTo>
                    <a:pt x="6750569" y="0"/>
                  </a:lnTo>
                  <a:lnTo>
                    <a:pt x="6750569" y="34774"/>
                  </a:lnTo>
                  <a:close/>
                  <a:moveTo>
                    <a:pt x="6750569" y="1095392"/>
                  </a:moveTo>
                  <a:lnTo>
                    <a:pt x="0" y="1095392"/>
                  </a:lnTo>
                  <a:lnTo>
                    <a:pt x="0" y="1130166"/>
                  </a:lnTo>
                  <a:lnTo>
                    <a:pt x="6750569" y="1130166"/>
                  </a:lnTo>
                  <a:lnTo>
                    <a:pt x="6750569" y="1095392"/>
                  </a:lnTo>
                  <a:close/>
                  <a:moveTo>
                    <a:pt x="6750569" y="2195131"/>
                  </a:moveTo>
                  <a:lnTo>
                    <a:pt x="0" y="2195131"/>
                  </a:lnTo>
                  <a:lnTo>
                    <a:pt x="0" y="2229905"/>
                  </a:lnTo>
                  <a:lnTo>
                    <a:pt x="6750569" y="2229905"/>
                  </a:lnTo>
                  <a:lnTo>
                    <a:pt x="6750569" y="2195131"/>
                  </a:lnTo>
                  <a:close/>
                  <a:moveTo>
                    <a:pt x="6750569" y="3290523"/>
                  </a:moveTo>
                  <a:lnTo>
                    <a:pt x="0" y="3290523"/>
                  </a:lnTo>
                  <a:lnTo>
                    <a:pt x="0" y="3325297"/>
                  </a:lnTo>
                  <a:lnTo>
                    <a:pt x="6750569" y="3325297"/>
                  </a:lnTo>
                  <a:lnTo>
                    <a:pt x="6750569" y="3290523"/>
                  </a:lnTo>
                  <a:close/>
                  <a:moveTo>
                    <a:pt x="6750569" y="4385915"/>
                  </a:moveTo>
                  <a:lnTo>
                    <a:pt x="0" y="4385915"/>
                  </a:lnTo>
                  <a:lnTo>
                    <a:pt x="0" y="4420690"/>
                  </a:lnTo>
                  <a:lnTo>
                    <a:pt x="6750569" y="4420690"/>
                  </a:lnTo>
                  <a:lnTo>
                    <a:pt x="6750569" y="4385915"/>
                  </a:lnTo>
                  <a:close/>
                  <a:moveTo>
                    <a:pt x="6750569" y="5481307"/>
                  </a:moveTo>
                  <a:lnTo>
                    <a:pt x="0" y="5481307"/>
                  </a:lnTo>
                  <a:lnTo>
                    <a:pt x="0" y="5516082"/>
                  </a:lnTo>
                  <a:lnTo>
                    <a:pt x="6750569" y="5516082"/>
                  </a:lnTo>
                  <a:lnTo>
                    <a:pt x="6750569" y="5481307"/>
                  </a:lnTo>
                  <a:close/>
                  <a:moveTo>
                    <a:pt x="6750569" y="6581046"/>
                  </a:moveTo>
                  <a:lnTo>
                    <a:pt x="0" y="6581046"/>
                  </a:lnTo>
                  <a:lnTo>
                    <a:pt x="0" y="6615820"/>
                  </a:lnTo>
                  <a:lnTo>
                    <a:pt x="6750569" y="6615820"/>
                  </a:lnTo>
                  <a:lnTo>
                    <a:pt x="6750569" y="6581046"/>
                  </a:lnTo>
                  <a:close/>
                  <a:moveTo>
                    <a:pt x="6750569" y="7676438"/>
                  </a:moveTo>
                  <a:lnTo>
                    <a:pt x="0" y="7676438"/>
                  </a:lnTo>
                  <a:lnTo>
                    <a:pt x="0" y="7711213"/>
                  </a:lnTo>
                  <a:lnTo>
                    <a:pt x="6750569" y="7711213"/>
                  </a:lnTo>
                  <a:lnTo>
                    <a:pt x="6750569" y="7676438"/>
                  </a:lnTo>
                  <a:close/>
                  <a:moveTo>
                    <a:pt x="6750569" y="8771830"/>
                  </a:moveTo>
                  <a:lnTo>
                    <a:pt x="0" y="8771830"/>
                  </a:lnTo>
                  <a:lnTo>
                    <a:pt x="0" y="8806605"/>
                  </a:lnTo>
                  <a:lnTo>
                    <a:pt x="6750569" y="8806605"/>
                  </a:lnTo>
                  <a:lnTo>
                    <a:pt x="6750569" y="8771830"/>
                  </a:lnTo>
                  <a:close/>
                  <a:moveTo>
                    <a:pt x="6750569" y="9871570"/>
                  </a:moveTo>
                  <a:lnTo>
                    <a:pt x="0" y="9871570"/>
                  </a:lnTo>
                  <a:lnTo>
                    <a:pt x="0" y="9906344"/>
                  </a:lnTo>
                  <a:lnTo>
                    <a:pt x="6750569" y="9906344"/>
                  </a:lnTo>
                  <a:lnTo>
                    <a:pt x="6750569" y="9871570"/>
                  </a:lnTo>
                  <a:close/>
                </a:path>
              </a:pathLst>
            </a:custGeom>
            <a:solidFill>
              <a:srgbClr val="352259">
                <a:alpha val="9800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7" name="Google Shape;557;p80"/>
            <p:cNvSpPr/>
            <p:nvPr/>
          </p:nvSpPr>
          <p:spPr>
            <a:xfrm>
              <a:off x="6083457" y="0"/>
              <a:ext cx="12488553" cy="30536305"/>
            </a:xfrm>
            <a:custGeom>
              <a:avLst/>
              <a:gdLst/>
              <a:ahLst/>
              <a:cxnLst/>
              <a:rect l="l" t="t" r="r" b="b"/>
              <a:pathLst>
                <a:path w="6750569" h="9906344" extrusionOk="0">
                  <a:moveTo>
                    <a:pt x="6750569" y="34774"/>
                  </a:moveTo>
                  <a:lnTo>
                    <a:pt x="0" y="34774"/>
                  </a:lnTo>
                  <a:lnTo>
                    <a:pt x="0" y="0"/>
                  </a:lnTo>
                  <a:lnTo>
                    <a:pt x="6750569" y="0"/>
                  </a:lnTo>
                  <a:lnTo>
                    <a:pt x="6750569" y="34774"/>
                  </a:lnTo>
                  <a:close/>
                  <a:moveTo>
                    <a:pt x="6750569" y="1095392"/>
                  </a:moveTo>
                  <a:lnTo>
                    <a:pt x="0" y="1095392"/>
                  </a:lnTo>
                  <a:lnTo>
                    <a:pt x="0" y="1130166"/>
                  </a:lnTo>
                  <a:lnTo>
                    <a:pt x="6750569" y="1130166"/>
                  </a:lnTo>
                  <a:lnTo>
                    <a:pt x="6750569" y="1095392"/>
                  </a:lnTo>
                  <a:close/>
                  <a:moveTo>
                    <a:pt x="6750569" y="2195131"/>
                  </a:moveTo>
                  <a:lnTo>
                    <a:pt x="0" y="2195131"/>
                  </a:lnTo>
                  <a:lnTo>
                    <a:pt x="0" y="2229905"/>
                  </a:lnTo>
                  <a:lnTo>
                    <a:pt x="6750569" y="2229905"/>
                  </a:lnTo>
                  <a:lnTo>
                    <a:pt x="6750569" y="2195131"/>
                  </a:lnTo>
                  <a:close/>
                  <a:moveTo>
                    <a:pt x="6750569" y="3290523"/>
                  </a:moveTo>
                  <a:lnTo>
                    <a:pt x="0" y="3290523"/>
                  </a:lnTo>
                  <a:lnTo>
                    <a:pt x="0" y="3325297"/>
                  </a:lnTo>
                  <a:lnTo>
                    <a:pt x="6750569" y="3325297"/>
                  </a:lnTo>
                  <a:lnTo>
                    <a:pt x="6750569" y="3290523"/>
                  </a:lnTo>
                  <a:close/>
                  <a:moveTo>
                    <a:pt x="6750569" y="4385915"/>
                  </a:moveTo>
                  <a:lnTo>
                    <a:pt x="0" y="4385915"/>
                  </a:lnTo>
                  <a:lnTo>
                    <a:pt x="0" y="4420690"/>
                  </a:lnTo>
                  <a:lnTo>
                    <a:pt x="6750569" y="4420690"/>
                  </a:lnTo>
                  <a:lnTo>
                    <a:pt x="6750569" y="4385915"/>
                  </a:lnTo>
                  <a:close/>
                  <a:moveTo>
                    <a:pt x="6750569" y="5481307"/>
                  </a:moveTo>
                  <a:lnTo>
                    <a:pt x="0" y="5481307"/>
                  </a:lnTo>
                  <a:lnTo>
                    <a:pt x="0" y="5516082"/>
                  </a:lnTo>
                  <a:lnTo>
                    <a:pt x="6750569" y="5516082"/>
                  </a:lnTo>
                  <a:lnTo>
                    <a:pt x="6750569" y="5481307"/>
                  </a:lnTo>
                  <a:close/>
                  <a:moveTo>
                    <a:pt x="6750569" y="6581046"/>
                  </a:moveTo>
                  <a:lnTo>
                    <a:pt x="0" y="6581046"/>
                  </a:lnTo>
                  <a:lnTo>
                    <a:pt x="0" y="6615820"/>
                  </a:lnTo>
                  <a:lnTo>
                    <a:pt x="6750569" y="6615820"/>
                  </a:lnTo>
                  <a:lnTo>
                    <a:pt x="6750569" y="6581046"/>
                  </a:lnTo>
                  <a:close/>
                  <a:moveTo>
                    <a:pt x="6750569" y="7676438"/>
                  </a:moveTo>
                  <a:lnTo>
                    <a:pt x="0" y="7676438"/>
                  </a:lnTo>
                  <a:lnTo>
                    <a:pt x="0" y="7711213"/>
                  </a:lnTo>
                  <a:lnTo>
                    <a:pt x="6750569" y="7711213"/>
                  </a:lnTo>
                  <a:lnTo>
                    <a:pt x="6750569" y="7676438"/>
                  </a:lnTo>
                  <a:close/>
                  <a:moveTo>
                    <a:pt x="6750569" y="8771830"/>
                  </a:moveTo>
                  <a:lnTo>
                    <a:pt x="0" y="8771830"/>
                  </a:lnTo>
                  <a:lnTo>
                    <a:pt x="0" y="8806605"/>
                  </a:lnTo>
                  <a:lnTo>
                    <a:pt x="6750569" y="8806605"/>
                  </a:lnTo>
                  <a:lnTo>
                    <a:pt x="6750569" y="8771830"/>
                  </a:lnTo>
                  <a:close/>
                  <a:moveTo>
                    <a:pt x="6750569" y="9871570"/>
                  </a:moveTo>
                  <a:lnTo>
                    <a:pt x="0" y="9871570"/>
                  </a:lnTo>
                  <a:lnTo>
                    <a:pt x="0" y="9906344"/>
                  </a:lnTo>
                  <a:lnTo>
                    <a:pt x="6750569" y="9906344"/>
                  </a:lnTo>
                  <a:lnTo>
                    <a:pt x="6750569" y="9871570"/>
                  </a:lnTo>
                  <a:close/>
                </a:path>
              </a:pathLst>
            </a:custGeom>
            <a:solidFill>
              <a:srgbClr val="352259">
                <a:alpha val="9800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8" name="Google Shape;558;p80"/>
            <p:cNvSpPr/>
            <p:nvPr/>
          </p:nvSpPr>
          <p:spPr>
            <a:xfrm>
              <a:off x="12166914" y="0"/>
              <a:ext cx="12488553" cy="30536305"/>
            </a:xfrm>
            <a:custGeom>
              <a:avLst/>
              <a:gdLst/>
              <a:ahLst/>
              <a:cxnLst/>
              <a:rect l="l" t="t" r="r" b="b"/>
              <a:pathLst>
                <a:path w="6750569" h="9906344" extrusionOk="0">
                  <a:moveTo>
                    <a:pt x="6750569" y="34774"/>
                  </a:moveTo>
                  <a:lnTo>
                    <a:pt x="0" y="34774"/>
                  </a:lnTo>
                  <a:lnTo>
                    <a:pt x="0" y="0"/>
                  </a:lnTo>
                  <a:lnTo>
                    <a:pt x="6750569" y="0"/>
                  </a:lnTo>
                  <a:lnTo>
                    <a:pt x="6750569" y="34774"/>
                  </a:lnTo>
                  <a:close/>
                  <a:moveTo>
                    <a:pt x="6750569" y="1095392"/>
                  </a:moveTo>
                  <a:lnTo>
                    <a:pt x="0" y="1095392"/>
                  </a:lnTo>
                  <a:lnTo>
                    <a:pt x="0" y="1130166"/>
                  </a:lnTo>
                  <a:lnTo>
                    <a:pt x="6750569" y="1130166"/>
                  </a:lnTo>
                  <a:lnTo>
                    <a:pt x="6750569" y="1095392"/>
                  </a:lnTo>
                  <a:close/>
                  <a:moveTo>
                    <a:pt x="6750569" y="2195131"/>
                  </a:moveTo>
                  <a:lnTo>
                    <a:pt x="0" y="2195131"/>
                  </a:lnTo>
                  <a:lnTo>
                    <a:pt x="0" y="2229905"/>
                  </a:lnTo>
                  <a:lnTo>
                    <a:pt x="6750569" y="2229905"/>
                  </a:lnTo>
                  <a:lnTo>
                    <a:pt x="6750569" y="2195131"/>
                  </a:lnTo>
                  <a:close/>
                  <a:moveTo>
                    <a:pt x="6750569" y="3290523"/>
                  </a:moveTo>
                  <a:lnTo>
                    <a:pt x="0" y="3290523"/>
                  </a:lnTo>
                  <a:lnTo>
                    <a:pt x="0" y="3325297"/>
                  </a:lnTo>
                  <a:lnTo>
                    <a:pt x="6750569" y="3325297"/>
                  </a:lnTo>
                  <a:lnTo>
                    <a:pt x="6750569" y="3290523"/>
                  </a:lnTo>
                  <a:close/>
                  <a:moveTo>
                    <a:pt x="6750569" y="4385915"/>
                  </a:moveTo>
                  <a:lnTo>
                    <a:pt x="0" y="4385915"/>
                  </a:lnTo>
                  <a:lnTo>
                    <a:pt x="0" y="4420690"/>
                  </a:lnTo>
                  <a:lnTo>
                    <a:pt x="6750569" y="4420690"/>
                  </a:lnTo>
                  <a:lnTo>
                    <a:pt x="6750569" y="4385915"/>
                  </a:lnTo>
                  <a:close/>
                  <a:moveTo>
                    <a:pt x="6750569" y="5481307"/>
                  </a:moveTo>
                  <a:lnTo>
                    <a:pt x="0" y="5481307"/>
                  </a:lnTo>
                  <a:lnTo>
                    <a:pt x="0" y="5516082"/>
                  </a:lnTo>
                  <a:lnTo>
                    <a:pt x="6750569" y="5516082"/>
                  </a:lnTo>
                  <a:lnTo>
                    <a:pt x="6750569" y="5481307"/>
                  </a:lnTo>
                  <a:close/>
                  <a:moveTo>
                    <a:pt x="6750569" y="6581046"/>
                  </a:moveTo>
                  <a:lnTo>
                    <a:pt x="0" y="6581046"/>
                  </a:lnTo>
                  <a:lnTo>
                    <a:pt x="0" y="6615820"/>
                  </a:lnTo>
                  <a:lnTo>
                    <a:pt x="6750569" y="6615820"/>
                  </a:lnTo>
                  <a:lnTo>
                    <a:pt x="6750569" y="6581046"/>
                  </a:lnTo>
                  <a:close/>
                  <a:moveTo>
                    <a:pt x="6750569" y="7676438"/>
                  </a:moveTo>
                  <a:lnTo>
                    <a:pt x="0" y="7676438"/>
                  </a:lnTo>
                  <a:lnTo>
                    <a:pt x="0" y="7711213"/>
                  </a:lnTo>
                  <a:lnTo>
                    <a:pt x="6750569" y="7711213"/>
                  </a:lnTo>
                  <a:lnTo>
                    <a:pt x="6750569" y="7676438"/>
                  </a:lnTo>
                  <a:close/>
                  <a:moveTo>
                    <a:pt x="6750569" y="8771830"/>
                  </a:moveTo>
                  <a:lnTo>
                    <a:pt x="0" y="8771830"/>
                  </a:lnTo>
                  <a:lnTo>
                    <a:pt x="0" y="8806605"/>
                  </a:lnTo>
                  <a:lnTo>
                    <a:pt x="6750569" y="8806605"/>
                  </a:lnTo>
                  <a:lnTo>
                    <a:pt x="6750569" y="8771830"/>
                  </a:lnTo>
                  <a:close/>
                  <a:moveTo>
                    <a:pt x="6750569" y="9871570"/>
                  </a:moveTo>
                  <a:lnTo>
                    <a:pt x="0" y="9871570"/>
                  </a:lnTo>
                  <a:lnTo>
                    <a:pt x="0" y="9906344"/>
                  </a:lnTo>
                  <a:lnTo>
                    <a:pt x="6750569" y="9906344"/>
                  </a:lnTo>
                  <a:lnTo>
                    <a:pt x="6750569" y="9871570"/>
                  </a:lnTo>
                  <a:close/>
                </a:path>
              </a:pathLst>
            </a:custGeom>
            <a:solidFill>
              <a:srgbClr val="352259">
                <a:alpha val="9800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59" name="Google Shape;559;p80"/>
          <p:cNvGrpSpPr/>
          <p:nvPr/>
        </p:nvGrpSpPr>
        <p:grpSpPr>
          <a:xfrm>
            <a:off x="1054175" y="1188720"/>
            <a:ext cx="457133" cy="458866"/>
            <a:chOff x="1060750" y="790463"/>
            <a:chExt cx="458692" cy="457174"/>
          </a:xfrm>
        </p:grpSpPr>
        <p:grpSp>
          <p:nvGrpSpPr>
            <p:cNvPr id="560" name="Google Shape;560;p80"/>
            <p:cNvGrpSpPr/>
            <p:nvPr/>
          </p:nvGrpSpPr>
          <p:grpSpPr>
            <a:xfrm>
              <a:off x="1060750" y="790463"/>
              <a:ext cx="458692" cy="457174"/>
              <a:chOff x="0" y="-1"/>
              <a:chExt cx="736500" cy="737616"/>
            </a:xfrm>
          </p:grpSpPr>
          <p:sp>
            <p:nvSpPr>
              <p:cNvPr id="561" name="Google Shape;561;p80"/>
              <p:cNvSpPr/>
              <p:nvPr/>
            </p:nvSpPr>
            <p:spPr>
              <a:xfrm>
                <a:off x="0" y="-1"/>
                <a:ext cx="735584" cy="73761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97B2"/>
              </a:solidFill>
              <a:ln w="47625" cap="sq" cmpd="sng">
                <a:solidFill>
                  <a:srgbClr val="FFF5EA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78575" tIns="78575" rIns="78575" bIns="7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80"/>
              <p:cNvSpPr txBox="1"/>
              <p:nvPr/>
            </p:nvSpPr>
            <p:spPr>
              <a:xfrm>
                <a:off x="76200" y="66675"/>
                <a:ext cx="660300" cy="66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43650" tIns="43650" rIns="43650" bIns="436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63" name="Google Shape;563;p80"/>
            <p:cNvSpPr/>
            <p:nvPr/>
          </p:nvSpPr>
          <p:spPr>
            <a:xfrm>
              <a:off x="1151481" y="951696"/>
              <a:ext cx="277269" cy="137156"/>
            </a:xfrm>
            <a:custGeom>
              <a:avLst/>
              <a:gdLst/>
              <a:ahLst/>
              <a:cxnLst/>
              <a:rect l="l" t="t" r="r" b="b"/>
              <a:pathLst>
                <a:path w="295754" h="207028" extrusionOk="0">
                  <a:moveTo>
                    <a:pt x="0" y="0"/>
                  </a:moveTo>
                  <a:lnTo>
                    <a:pt x="295754" y="0"/>
                  </a:lnTo>
                  <a:lnTo>
                    <a:pt x="295754" y="207027"/>
                  </a:lnTo>
                  <a:lnTo>
                    <a:pt x="0" y="20702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64" name="Google Shape;564;p80"/>
          <p:cNvGrpSpPr/>
          <p:nvPr/>
        </p:nvGrpSpPr>
        <p:grpSpPr>
          <a:xfrm>
            <a:off x="5641450" y="4154925"/>
            <a:ext cx="777239" cy="231001"/>
            <a:chOff x="0" y="-9525"/>
            <a:chExt cx="558361" cy="120007"/>
          </a:xfrm>
        </p:grpSpPr>
        <p:sp>
          <p:nvSpPr>
            <p:cNvPr id="565" name="Google Shape;565;p80"/>
            <p:cNvSpPr/>
            <p:nvPr/>
          </p:nvSpPr>
          <p:spPr>
            <a:xfrm>
              <a:off x="0" y="0"/>
              <a:ext cx="558361" cy="110482"/>
            </a:xfrm>
            <a:custGeom>
              <a:avLst/>
              <a:gdLst/>
              <a:ahLst/>
              <a:cxnLst/>
              <a:rect l="l" t="t" r="r" b="b"/>
              <a:pathLst>
                <a:path w="558361" h="110482" extrusionOk="0">
                  <a:moveTo>
                    <a:pt x="55241" y="0"/>
                  </a:moveTo>
                  <a:lnTo>
                    <a:pt x="503120" y="0"/>
                  </a:lnTo>
                  <a:cubicBezTo>
                    <a:pt x="533628" y="0"/>
                    <a:pt x="558361" y="24732"/>
                    <a:pt x="558361" y="55241"/>
                  </a:cubicBezTo>
                  <a:lnTo>
                    <a:pt x="558361" y="55241"/>
                  </a:lnTo>
                  <a:cubicBezTo>
                    <a:pt x="558361" y="85750"/>
                    <a:pt x="533628" y="110482"/>
                    <a:pt x="503120" y="110482"/>
                  </a:cubicBezTo>
                  <a:lnTo>
                    <a:pt x="55241" y="110482"/>
                  </a:lnTo>
                  <a:cubicBezTo>
                    <a:pt x="24732" y="110482"/>
                    <a:pt x="0" y="85750"/>
                    <a:pt x="0" y="55241"/>
                  </a:cubicBezTo>
                  <a:lnTo>
                    <a:pt x="0" y="55241"/>
                  </a:lnTo>
                  <a:cubicBezTo>
                    <a:pt x="0" y="24732"/>
                    <a:pt x="24732" y="0"/>
                    <a:pt x="55241" y="0"/>
                  </a:cubicBezTo>
                  <a:close/>
                </a:path>
              </a:pathLst>
            </a:custGeom>
            <a:solidFill>
              <a:srgbClr val="0CC0DF"/>
            </a:solidFill>
            <a:ln>
              <a:noFill/>
            </a:ln>
          </p:spPr>
          <p:txBody>
            <a:bodyPr spcFirstLastPara="1" wrap="square" lIns="78575" tIns="78575" rIns="78575" bIns="7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80"/>
            <p:cNvSpPr txBox="1"/>
            <p:nvPr/>
          </p:nvSpPr>
          <p:spPr>
            <a:xfrm>
              <a:off x="0" y="-9525"/>
              <a:ext cx="558361" cy="1200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7" name="Google Shape;567;p80"/>
          <p:cNvGrpSpPr/>
          <p:nvPr/>
        </p:nvGrpSpPr>
        <p:grpSpPr>
          <a:xfrm>
            <a:off x="2218633" y="4718168"/>
            <a:ext cx="365110" cy="273832"/>
            <a:chOff x="0" y="0"/>
            <a:chExt cx="812800" cy="812800"/>
          </a:xfrm>
        </p:grpSpPr>
        <p:sp>
          <p:nvSpPr>
            <p:cNvPr id="568" name="Google Shape;568;p8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CC0D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69" name="Google Shape;569;p80"/>
            <p:cNvSpPr txBox="1"/>
            <p:nvPr/>
          </p:nvSpPr>
          <p:spPr>
            <a:xfrm>
              <a:off x="139700" y="130175"/>
              <a:ext cx="533400" cy="542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0" name="Google Shape;570;p80"/>
          <p:cNvGrpSpPr/>
          <p:nvPr/>
        </p:nvGrpSpPr>
        <p:grpSpPr>
          <a:xfrm>
            <a:off x="6510195" y="4722478"/>
            <a:ext cx="353568" cy="265217"/>
            <a:chOff x="0" y="0"/>
            <a:chExt cx="812800" cy="812800"/>
          </a:xfrm>
        </p:grpSpPr>
        <p:sp>
          <p:nvSpPr>
            <p:cNvPr id="571" name="Google Shape;571;p8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914D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2" name="Google Shape;572;p80"/>
            <p:cNvSpPr txBox="1"/>
            <p:nvPr/>
          </p:nvSpPr>
          <p:spPr>
            <a:xfrm>
              <a:off x="139700" y="130175"/>
              <a:ext cx="533400" cy="542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3" name="Google Shape;573;p80"/>
          <p:cNvGrpSpPr/>
          <p:nvPr/>
        </p:nvGrpSpPr>
        <p:grpSpPr>
          <a:xfrm>
            <a:off x="2401175" y="4700075"/>
            <a:ext cx="2577520" cy="293123"/>
            <a:chOff x="0" y="-9525"/>
            <a:chExt cx="2093672" cy="154397"/>
          </a:xfrm>
        </p:grpSpPr>
        <p:sp>
          <p:nvSpPr>
            <p:cNvPr id="574" name="Google Shape;574;p80"/>
            <p:cNvSpPr/>
            <p:nvPr/>
          </p:nvSpPr>
          <p:spPr>
            <a:xfrm>
              <a:off x="0" y="0"/>
              <a:ext cx="2093672" cy="144872"/>
            </a:xfrm>
            <a:custGeom>
              <a:avLst/>
              <a:gdLst/>
              <a:ahLst/>
              <a:cxnLst/>
              <a:rect l="l" t="t" r="r" b="b"/>
              <a:pathLst>
                <a:path w="2093672" h="144872" extrusionOk="0">
                  <a:moveTo>
                    <a:pt x="0" y="0"/>
                  </a:moveTo>
                  <a:lnTo>
                    <a:pt x="2093672" y="0"/>
                  </a:lnTo>
                  <a:lnTo>
                    <a:pt x="2093672" y="144872"/>
                  </a:lnTo>
                  <a:lnTo>
                    <a:pt x="0" y="144872"/>
                  </a:lnTo>
                  <a:close/>
                </a:path>
              </a:pathLst>
            </a:custGeom>
            <a:gradFill>
              <a:gsLst>
                <a:gs pos="0">
                  <a:srgbClr val="0CC0DF"/>
                </a:gs>
                <a:gs pos="100000">
                  <a:srgbClr val="FFDE59"/>
                </a:gs>
              </a:gsLst>
              <a:lin ang="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5" name="Google Shape;575;p80"/>
            <p:cNvSpPr txBox="1"/>
            <p:nvPr/>
          </p:nvSpPr>
          <p:spPr>
            <a:xfrm>
              <a:off x="0" y="-9525"/>
              <a:ext cx="2093672" cy="154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6" name="Google Shape;576;p80"/>
          <p:cNvGrpSpPr/>
          <p:nvPr/>
        </p:nvGrpSpPr>
        <p:grpSpPr>
          <a:xfrm>
            <a:off x="4978625" y="4700050"/>
            <a:ext cx="1703591" cy="293303"/>
            <a:chOff x="-4" y="-9531"/>
            <a:chExt cx="1025951" cy="154500"/>
          </a:xfrm>
        </p:grpSpPr>
        <p:sp>
          <p:nvSpPr>
            <p:cNvPr id="577" name="Google Shape;577;p80"/>
            <p:cNvSpPr/>
            <p:nvPr/>
          </p:nvSpPr>
          <p:spPr>
            <a:xfrm>
              <a:off x="0" y="0"/>
              <a:ext cx="1025947" cy="144872"/>
            </a:xfrm>
            <a:custGeom>
              <a:avLst/>
              <a:gdLst/>
              <a:ahLst/>
              <a:cxnLst/>
              <a:rect l="l" t="t" r="r" b="b"/>
              <a:pathLst>
                <a:path w="1025947" h="144872" extrusionOk="0">
                  <a:moveTo>
                    <a:pt x="0" y="0"/>
                  </a:moveTo>
                  <a:lnTo>
                    <a:pt x="1025947" y="0"/>
                  </a:lnTo>
                  <a:lnTo>
                    <a:pt x="1025947" y="144872"/>
                  </a:lnTo>
                  <a:lnTo>
                    <a:pt x="0" y="144872"/>
                  </a:lnTo>
                  <a:close/>
                </a:path>
              </a:pathLst>
            </a:custGeom>
            <a:gradFill>
              <a:gsLst>
                <a:gs pos="0">
                  <a:srgbClr val="FFDE59"/>
                </a:gs>
                <a:gs pos="100000">
                  <a:srgbClr val="FF914D"/>
                </a:gs>
              </a:gsLst>
              <a:lin ang="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8" name="Google Shape;578;p80"/>
            <p:cNvSpPr txBox="1"/>
            <p:nvPr/>
          </p:nvSpPr>
          <p:spPr>
            <a:xfrm>
              <a:off x="-4" y="-9531"/>
              <a:ext cx="831600" cy="1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79" name="Google Shape;579;p80"/>
          <p:cNvSpPr/>
          <p:nvPr/>
        </p:nvSpPr>
        <p:spPr>
          <a:xfrm>
            <a:off x="5892738" y="1317245"/>
            <a:ext cx="274605" cy="274268"/>
          </a:xfrm>
          <a:custGeom>
            <a:avLst/>
            <a:gdLst/>
            <a:ahLst/>
            <a:cxnLst/>
            <a:rect l="l" t="t" r="r" b="b"/>
            <a:pathLst>
              <a:path w="281646" h="347175" extrusionOk="0">
                <a:moveTo>
                  <a:pt x="0" y="0"/>
                </a:moveTo>
                <a:lnTo>
                  <a:pt x="281646" y="0"/>
                </a:lnTo>
                <a:lnTo>
                  <a:pt x="281646" y="347175"/>
                </a:lnTo>
                <a:lnTo>
                  <a:pt x="0" y="3471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80" name="Google Shape;580;p80"/>
          <p:cNvSpPr/>
          <p:nvPr/>
        </p:nvSpPr>
        <p:spPr>
          <a:xfrm>
            <a:off x="4398727" y="1256171"/>
            <a:ext cx="274187" cy="273962"/>
          </a:xfrm>
          <a:custGeom>
            <a:avLst/>
            <a:gdLst/>
            <a:ahLst/>
            <a:cxnLst/>
            <a:rect l="l" t="t" r="r" b="b"/>
            <a:pathLst>
              <a:path w="279783" h="310439" extrusionOk="0">
                <a:moveTo>
                  <a:pt x="0" y="0"/>
                </a:moveTo>
                <a:lnTo>
                  <a:pt x="279783" y="0"/>
                </a:lnTo>
                <a:lnTo>
                  <a:pt x="279783" y="310438"/>
                </a:lnTo>
                <a:lnTo>
                  <a:pt x="0" y="3104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581" name="Google Shape;581;p80"/>
          <p:cNvGrpSpPr/>
          <p:nvPr/>
        </p:nvGrpSpPr>
        <p:grpSpPr>
          <a:xfrm>
            <a:off x="2652929" y="4150989"/>
            <a:ext cx="777239" cy="227821"/>
            <a:chOff x="0" y="-9525"/>
            <a:chExt cx="558361" cy="120007"/>
          </a:xfrm>
        </p:grpSpPr>
        <p:sp>
          <p:nvSpPr>
            <p:cNvPr id="582" name="Google Shape;582;p80"/>
            <p:cNvSpPr/>
            <p:nvPr/>
          </p:nvSpPr>
          <p:spPr>
            <a:xfrm>
              <a:off x="0" y="0"/>
              <a:ext cx="558361" cy="110482"/>
            </a:xfrm>
            <a:custGeom>
              <a:avLst/>
              <a:gdLst/>
              <a:ahLst/>
              <a:cxnLst/>
              <a:rect l="l" t="t" r="r" b="b"/>
              <a:pathLst>
                <a:path w="558361" h="110482" extrusionOk="0">
                  <a:moveTo>
                    <a:pt x="55241" y="0"/>
                  </a:moveTo>
                  <a:lnTo>
                    <a:pt x="503120" y="0"/>
                  </a:lnTo>
                  <a:cubicBezTo>
                    <a:pt x="533628" y="0"/>
                    <a:pt x="558361" y="24732"/>
                    <a:pt x="558361" y="55241"/>
                  </a:cubicBezTo>
                  <a:lnTo>
                    <a:pt x="558361" y="55241"/>
                  </a:lnTo>
                  <a:cubicBezTo>
                    <a:pt x="558361" y="85750"/>
                    <a:pt x="533628" y="110482"/>
                    <a:pt x="503120" y="110482"/>
                  </a:cubicBezTo>
                  <a:lnTo>
                    <a:pt x="55241" y="110482"/>
                  </a:lnTo>
                  <a:cubicBezTo>
                    <a:pt x="24732" y="110482"/>
                    <a:pt x="0" y="85750"/>
                    <a:pt x="0" y="55241"/>
                  </a:cubicBezTo>
                  <a:lnTo>
                    <a:pt x="0" y="55241"/>
                  </a:lnTo>
                  <a:cubicBezTo>
                    <a:pt x="0" y="24732"/>
                    <a:pt x="24732" y="0"/>
                    <a:pt x="55241" y="0"/>
                  </a:cubicBezTo>
                  <a:close/>
                </a:path>
              </a:pathLst>
            </a:custGeom>
            <a:solidFill>
              <a:srgbClr val="0CC0DF"/>
            </a:solidFill>
            <a:ln>
              <a:noFill/>
            </a:ln>
          </p:spPr>
          <p:txBody>
            <a:bodyPr spcFirstLastPara="1" wrap="square" lIns="78575" tIns="78575" rIns="78575" bIns="7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80"/>
            <p:cNvSpPr txBox="1"/>
            <p:nvPr/>
          </p:nvSpPr>
          <p:spPr>
            <a:xfrm>
              <a:off x="0" y="-9525"/>
              <a:ext cx="558361" cy="1200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4" name="Google Shape;584;p80"/>
          <p:cNvSpPr txBox="1"/>
          <p:nvPr/>
        </p:nvSpPr>
        <p:spPr>
          <a:xfrm>
            <a:off x="696115" y="1713104"/>
            <a:ext cx="1173300" cy="1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endParaRPr sz="1200"/>
          </a:p>
        </p:txBody>
      </p:sp>
      <p:sp>
        <p:nvSpPr>
          <p:cNvPr id="585" name="Google Shape;585;p80"/>
          <p:cNvSpPr txBox="1"/>
          <p:nvPr/>
        </p:nvSpPr>
        <p:spPr>
          <a:xfrm>
            <a:off x="2675826" y="1739775"/>
            <a:ext cx="731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Year 1</a:t>
            </a:r>
            <a:endParaRPr sz="1200"/>
          </a:p>
        </p:txBody>
      </p:sp>
      <p:sp>
        <p:nvSpPr>
          <p:cNvPr id="586" name="Google Shape;586;p80"/>
          <p:cNvSpPr txBox="1"/>
          <p:nvPr/>
        </p:nvSpPr>
        <p:spPr>
          <a:xfrm>
            <a:off x="2718921" y="4201130"/>
            <a:ext cx="6453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Startup</a:t>
            </a:r>
            <a:endParaRPr sz="1200"/>
          </a:p>
        </p:txBody>
      </p:sp>
      <p:sp>
        <p:nvSpPr>
          <p:cNvPr id="587" name="Google Shape;587;p80"/>
          <p:cNvSpPr txBox="1"/>
          <p:nvPr/>
        </p:nvSpPr>
        <p:spPr>
          <a:xfrm>
            <a:off x="5707406" y="4231255"/>
            <a:ext cx="6453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Profit</a:t>
            </a:r>
            <a:endParaRPr sz="1200"/>
          </a:p>
        </p:txBody>
      </p:sp>
      <p:sp>
        <p:nvSpPr>
          <p:cNvPr id="588" name="Google Shape;588;p80"/>
          <p:cNvSpPr txBox="1"/>
          <p:nvPr/>
        </p:nvSpPr>
        <p:spPr>
          <a:xfrm>
            <a:off x="2355750" y="2016750"/>
            <a:ext cx="1371600" cy="21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20 Shops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$ 1,080,000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   650,000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   430,000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  500,000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DM Sans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  ($70,000)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9" name="Google Shape;589;p80"/>
          <p:cNvSpPr txBox="1"/>
          <p:nvPr/>
        </p:nvSpPr>
        <p:spPr>
          <a:xfrm>
            <a:off x="2401172" y="4683488"/>
            <a:ext cx="21183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Development Phase</a:t>
            </a:r>
            <a:endParaRPr sz="1200" dirty="0"/>
          </a:p>
        </p:txBody>
      </p:sp>
      <p:sp>
        <p:nvSpPr>
          <p:cNvPr id="590" name="Google Shape;590;p80"/>
          <p:cNvSpPr txBox="1"/>
          <p:nvPr/>
        </p:nvSpPr>
        <p:spPr>
          <a:xfrm>
            <a:off x="4834058" y="4675688"/>
            <a:ext cx="17691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1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Engagement</a:t>
            </a:r>
            <a:r>
              <a:rPr lang="en" sz="1500" b="0" i="0" u="none" strike="noStrike" cap="none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Zone</a:t>
            </a:r>
            <a:endParaRPr sz="1200" dirty="0"/>
          </a:p>
        </p:txBody>
      </p:sp>
      <p:sp>
        <p:nvSpPr>
          <p:cNvPr id="591" name="Google Shape;591;p80"/>
          <p:cNvSpPr txBox="1"/>
          <p:nvPr/>
        </p:nvSpPr>
        <p:spPr>
          <a:xfrm>
            <a:off x="263337" y="130749"/>
            <a:ext cx="8128200" cy="4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solidFill>
                  <a:srgbClr val="352259"/>
                </a:solidFill>
                <a:latin typeface="Inter"/>
                <a:ea typeface="Inter"/>
                <a:cs typeface="Inter"/>
                <a:sym typeface="Inter"/>
              </a:rPr>
              <a:t>Business &amp; Financing Model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92" name="Google Shape;592;p80"/>
          <p:cNvSpPr txBox="1"/>
          <p:nvPr/>
        </p:nvSpPr>
        <p:spPr>
          <a:xfrm>
            <a:off x="241025" y="1980566"/>
            <a:ext cx="1894800" cy="24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 i="0" u="none" strike="noStrike" cap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Number of customers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 i="0" u="none" strike="noStrike" cap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Revenue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 i="0" u="none" strike="noStrike" cap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Cost of good sold 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 i="0" u="none" strike="noStrike" cap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Gross Profit/Loss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 i="0" u="none" strike="noStrike" cap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Business Cost 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 i="0" u="none" strike="noStrike" cap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Net Profit/Loss</a:t>
            </a:r>
            <a:endParaRPr sz="1200"/>
          </a:p>
          <a:p>
            <a:pPr marL="0" marR="0" lvl="0" indent="0" algn="l" rtl="0">
              <a:lnSpc>
                <a:spcPct val="1400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593" name="Google Shape;593;p80"/>
          <p:cNvGrpSpPr/>
          <p:nvPr/>
        </p:nvGrpSpPr>
        <p:grpSpPr>
          <a:xfrm>
            <a:off x="2812925" y="1188595"/>
            <a:ext cx="457200" cy="457200"/>
            <a:chOff x="0" y="0"/>
            <a:chExt cx="812800" cy="812800"/>
          </a:xfrm>
        </p:grpSpPr>
        <p:sp>
          <p:nvSpPr>
            <p:cNvPr id="594" name="Google Shape;594;p8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7B2"/>
            </a:solidFill>
            <a:ln w="47625" cap="sq" cmpd="sng">
              <a:solidFill>
                <a:srgbClr val="FFF5EA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78575" tIns="78575" rIns="78575" bIns="7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0"/>
            <p:cNvSpPr txBox="1"/>
            <p:nvPr/>
          </p:nvSpPr>
          <p:spPr>
            <a:xfrm>
              <a:off x="76200" y="90353"/>
              <a:ext cx="660300" cy="66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96" name="Google Shape;596;p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04375" y="1280018"/>
            <a:ext cx="274320" cy="274320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80"/>
          <p:cNvSpPr/>
          <p:nvPr/>
        </p:nvSpPr>
        <p:spPr>
          <a:xfrm>
            <a:off x="337813" y="840138"/>
            <a:ext cx="8620800" cy="315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One-time fee: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$30,000/robot (includes accessories &amp; installation)    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|    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Subscription Plan: $2000/month.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80"/>
          <p:cNvSpPr txBox="1"/>
          <p:nvPr/>
        </p:nvSpPr>
        <p:spPr>
          <a:xfrm>
            <a:off x="4122876" y="1743113"/>
            <a:ext cx="731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Year </a:t>
            </a:r>
            <a:r>
              <a:rPr lang="en" sz="1000" b="1">
                <a:solidFill>
                  <a:srgbClr val="FFFFFF"/>
                </a:solidFill>
              </a:rPr>
              <a:t>2</a:t>
            </a:r>
            <a:endParaRPr sz="1200"/>
          </a:p>
        </p:txBody>
      </p:sp>
      <p:sp>
        <p:nvSpPr>
          <p:cNvPr id="599" name="Google Shape;599;p80"/>
          <p:cNvSpPr txBox="1"/>
          <p:nvPr/>
        </p:nvSpPr>
        <p:spPr>
          <a:xfrm>
            <a:off x="5664364" y="1728563"/>
            <a:ext cx="731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Year </a:t>
            </a:r>
            <a:r>
              <a:rPr lang="en" sz="1000" b="1">
                <a:solidFill>
                  <a:srgbClr val="FFFFFF"/>
                </a:solidFill>
              </a:rPr>
              <a:t>3</a:t>
            </a:r>
            <a:endParaRPr sz="1200"/>
          </a:p>
        </p:txBody>
      </p:sp>
      <p:grpSp>
        <p:nvGrpSpPr>
          <p:cNvPr id="600" name="Google Shape;600;p80"/>
          <p:cNvGrpSpPr/>
          <p:nvPr/>
        </p:nvGrpSpPr>
        <p:grpSpPr>
          <a:xfrm>
            <a:off x="4147193" y="4143816"/>
            <a:ext cx="777239" cy="242150"/>
            <a:chOff x="0" y="-9525"/>
            <a:chExt cx="558361" cy="120007"/>
          </a:xfrm>
        </p:grpSpPr>
        <p:sp>
          <p:nvSpPr>
            <p:cNvPr id="601" name="Google Shape;601;p80"/>
            <p:cNvSpPr/>
            <p:nvPr/>
          </p:nvSpPr>
          <p:spPr>
            <a:xfrm>
              <a:off x="0" y="0"/>
              <a:ext cx="558361" cy="110482"/>
            </a:xfrm>
            <a:custGeom>
              <a:avLst/>
              <a:gdLst/>
              <a:ahLst/>
              <a:cxnLst/>
              <a:rect l="l" t="t" r="r" b="b"/>
              <a:pathLst>
                <a:path w="558361" h="110482" extrusionOk="0">
                  <a:moveTo>
                    <a:pt x="55241" y="0"/>
                  </a:moveTo>
                  <a:lnTo>
                    <a:pt x="503120" y="0"/>
                  </a:lnTo>
                  <a:cubicBezTo>
                    <a:pt x="533628" y="0"/>
                    <a:pt x="558361" y="24732"/>
                    <a:pt x="558361" y="55241"/>
                  </a:cubicBezTo>
                  <a:lnTo>
                    <a:pt x="558361" y="55241"/>
                  </a:lnTo>
                  <a:cubicBezTo>
                    <a:pt x="558361" y="85750"/>
                    <a:pt x="533628" y="110482"/>
                    <a:pt x="503120" y="110482"/>
                  </a:cubicBezTo>
                  <a:lnTo>
                    <a:pt x="55241" y="110482"/>
                  </a:lnTo>
                  <a:cubicBezTo>
                    <a:pt x="24732" y="110482"/>
                    <a:pt x="0" y="85750"/>
                    <a:pt x="0" y="55241"/>
                  </a:cubicBezTo>
                  <a:lnTo>
                    <a:pt x="0" y="55241"/>
                  </a:lnTo>
                  <a:cubicBezTo>
                    <a:pt x="0" y="24732"/>
                    <a:pt x="24732" y="0"/>
                    <a:pt x="55241" y="0"/>
                  </a:cubicBezTo>
                  <a:close/>
                </a:path>
              </a:pathLst>
            </a:custGeom>
            <a:solidFill>
              <a:srgbClr val="0CC0DF"/>
            </a:solidFill>
            <a:ln>
              <a:noFill/>
            </a:ln>
          </p:spPr>
          <p:txBody>
            <a:bodyPr spcFirstLastPara="1" wrap="square" lIns="78575" tIns="78575" rIns="78575" bIns="7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0"/>
            <p:cNvSpPr txBox="1"/>
            <p:nvPr/>
          </p:nvSpPr>
          <p:spPr>
            <a:xfrm>
              <a:off x="0" y="-9525"/>
              <a:ext cx="558300" cy="1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3650" tIns="43650" rIns="43650" bIns="43650" anchor="ctr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3" name="Google Shape;603;p80"/>
          <p:cNvSpPr txBox="1"/>
          <p:nvPr/>
        </p:nvSpPr>
        <p:spPr>
          <a:xfrm>
            <a:off x="5344275" y="2010250"/>
            <a:ext cx="1371600" cy="20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130 Shops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 5,520,000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 2,900,000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 2,620,000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$ 2,000,000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DM Sans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+</a:t>
            </a:r>
            <a:r>
              <a:rPr lang="en" sz="12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$ </a:t>
            </a: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620,000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400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4" name="Google Shape;604;p80"/>
          <p:cNvSpPr txBox="1"/>
          <p:nvPr/>
        </p:nvSpPr>
        <p:spPr>
          <a:xfrm>
            <a:off x="4209683" y="4201130"/>
            <a:ext cx="645300" cy="1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Growth</a:t>
            </a:r>
            <a:endParaRPr sz="1200"/>
          </a:p>
        </p:txBody>
      </p:sp>
      <p:sp>
        <p:nvSpPr>
          <p:cNvPr id="605" name="Google Shape;605;p80"/>
          <p:cNvSpPr txBox="1"/>
          <p:nvPr/>
        </p:nvSpPr>
        <p:spPr>
          <a:xfrm>
            <a:off x="3835950" y="2045162"/>
            <a:ext cx="1371600" cy="21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50 Shops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 2,100,000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DM Sans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$ 1,000,000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DM Sans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 1,100,000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DM Sans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$ 1,080,000</a:t>
            </a:r>
            <a:endParaRPr sz="12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54000" marR="0" lvl="1" indent="-127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DM Sans"/>
              <a:buChar char="•"/>
            </a:pPr>
            <a:r>
              <a:rPr lang="en" sz="12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($20,000)</a:t>
            </a:r>
            <a:endParaRPr sz="1200" b="1" i="0" u="none" strike="noStrike" cap="none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6" name="Google Shape;606;p8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07" name="Google Shape;607;p80"/>
          <p:cNvSpPr txBox="1"/>
          <p:nvPr/>
        </p:nvSpPr>
        <p:spPr>
          <a:xfrm>
            <a:off x="152400" y="1524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08" name="Google Shape;608;p80"/>
          <p:cNvSpPr txBox="1"/>
          <p:nvPr/>
        </p:nvSpPr>
        <p:spPr>
          <a:xfrm>
            <a:off x="304800" y="3048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09" name="Google Shape;609;p8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10" name="Google Shape;610;p80"/>
          <p:cNvSpPr txBox="1"/>
          <p:nvPr/>
        </p:nvSpPr>
        <p:spPr>
          <a:xfrm>
            <a:off x="152400" y="21578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11" name="Google Shape;611;p80"/>
          <p:cNvSpPr txBox="1"/>
          <p:nvPr/>
        </p:nvSpPr>
        <p:spPr>
          <a:xfrm>
            <a:off x="8423425" y="503600"/>
            <a:ext cx="8568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Impact"/>
                <a:ea typeface="Impact"/>
                <a:cs typeface="Impact"/>
                <a:sym typeface="Impact"/>
              </a:rPr>
              <a:t>NeuroMotion</a:t>
            </a:r>
            <a:endParaRPr sz="900"/>
          </a:p>
        </p:txBody>
      </p:sp>
      <p:pic>
        <p:nvPicPr>
          <p:cNvPr id="612" name="Google Shape;612;p8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28988" y="0"/>
            <a:ext cx="561225" cy="567671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80"/>
          <p:cNvSpPr/>
          <p:nvPr/>
        </p:nvSpPr>
        <p:spPr>
          <a:xfrm>
            <a:off x="6886725" y="1387625"/>
            <a:ext cx="2084400" cy="1202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C8C8C"/>
              </a:gs>
              <a:gs pos="100000">
                <a:srgbClr val="404040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80"/>
          <p:cNvSpPr txBox="1"/>
          <p:nvPr/>
        </p:nvSpPr>
        <p:spPr>
          <a:xfrm>
            <a:off x="7019350" y="1276006"/>
            <a:ext cx="19200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</a:rPr>
              <a:t>Customer Acquisition Cost (CAC):</a:t>
            </a:r>
            <a:endParaRPr sz="1100" b="1" dirty="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 dirty="0">
                <a:solidFill>
                  <a:schemeClr val="lt1"/>
                </a:solidFill>
              </a:rPr>
              <a:t>Year 1: </a:t>
            </a:r>
            <a:r>
              <a:rPr lang="en" sz="1100" b="1" dirty="0">
                <a:solidFill>
                  <a:schemeClr val="lt1"/>
                </a:solidFill>
              </a:rPr>
              <a:t>$25,000</a:t>
            </a:r>
            <a:endParaRPr sz="1100" b="1" dirty="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 dirty="0">
                <a:solidFill>
                  <a:schemeClr val="lt1"/>
                </a:solidFill>
              </a:rPr>
              <a:t>Year 2: </a:t>
            </a:r>
            <a:r>
              <a:rPr lang="en" sz="1100" b="1" dirty="0">
                <a:solidFill>
                  <a:schemeClr val="lt1"/>
                </a:solidFill>
              </a:rPr>
              <a:t>$19,333</a:t>
            </a:r>
            <a:endParaRPr sz="1100" b="1" dirty="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 dirty="0">
                <a:solidFill>
                  <a:schemeClr val="lt1"/>
                </a:solidFill>
              </a:rPr>
              <a:t>Year 3: </a:t>
            </a:r>
            <a:r>
              <a:rPr lang="en" sz="1100" b="1" dirty="0">
                <a:solidFill>
                  <a:schemeClr val="lt1"/>
                </a:solidFill>
              </a:rPr>
              <a:t>$11,500</a:t>
            </a:r>
            <a:endParaRPr sz="1100" b="1" dirty="0">
              <a:solidFill>
                <a:schemeClr val="lt1"/>
              </a:solidFill>
            </a:endParaRPr>
          </a:p>
        </p:txBody>
      </p:sp>
      <p:sp>
        <p:nvSpPr>
          <p:cNvPr id="615" name="Google Shape;615;p80"/>
          <p:cNvSpPr/>
          <p:nvPr/>
        </p:nvSpPr>
        <p:spPr>
          <a:xfrm>
            <a:off x="6908675" y="3326375"/>
            <a:ext cx="2084400" cy="801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C8C8C"/>
              </a:gs>
              <a:gs pos="100000">
                <a:srgbClr val="404040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</a:rPr>
              <a:t>Customer Lifetime Value (LTV)</a:t>
            </a:r>
            <a:r>
              <a:rPr lang="en" sz="1200">
                <a:solidFill>
                  <a:schemeClr val="lt1"/>
                </a:solidFill>
              </a:rPr>
              <a:t> = $14,333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616" name="Google Shape;616;p80"/>
          <p:cNvSpPr/>
          <p:nvPr/>
        </p:nvSpPr>
        <p:spPr>
          <a:xfrm>
            <a:off x="6886725" y="2669600"/>
            <a:ext cx="2084400" cy="567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8C8C8C"/>
              </a:gs>
              <a:gs pos="100000">
                <a:srgbClr val="404040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80"/>
          <p:cNvSpPr txBox="1"/>
          <p:nvPr/>
        </p:nvSpPr>
        <p:spPr>
          <a:xfrm>
            <a:off x="7019921" y="2629462"/>
            <a:ext cx="1968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b="1" dirty="0">
                <a:solidFill>
                  <a:schemeClr val="lt1"/>
                </a:solidFill>
              </a:rPr>
              <a:t>Churn Rate:</a:t>
            </a:r>
            <a:r>
              <a:rPr lang="en" sz="1300" dirty="0">
                <a:solidFill>
                  <a:schemeClr val="lt1"/>
                </a:solidFill>
              </a:rPr>
              <a:t> 5%</a:t>
            </a:r>
            <a:endParaRPr sz="13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81"/>
          <p:cNvGrpSpPr/>
          <p:nvPr/>
        </p:nvGrpSpPr>
        <p:grpSpPr>
          <a:xfrm>
            <a:off x="3502300" y="218272"/>
            <a:ext cx="5372255" cy="4816213"/>
            <a:chOff x="0" y="124507"/>
            <a:chExt cx="4650900" cy="4073941"/>
          </a:xfrm>
        </p:grpSpPr>
        <p:sp>
          <p:nvSpPr>
            <p:cNvPr id="623" name="Google Shape;623;p81"/>
            <p:cNvSpPr/>
            <p:nvPr/>
          </p:nvSpPr>
          <p:spPr>
            <a:xfrm>
              <a:off x="0" y="316387"/>
              <a:ext cx="4650900" cy="1187700"/>
            </a:xfrm>
            <a:prstGeom prst="rect">
              <a:avLst/>
            </a:prstGeom>
            <a:solidFill>
              <a:schemeClr val="lt1">
                <a:alpha val="89800"/>
              </a:schemeClr>
            </a:solidFill>
            <a:ln w="12700" cap="flat" cmpd="sng">
              <a:solidFill>
                <a:srgbClr val="4EA62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81"/>
            <p:cNvSpPr txBox="1"/>
            <p:nvPr/>
          </p:nvSpPr>
          <p:spPr>
            <a:xfrm>
              <a:off x="0" y="316387"/>
              <a:ext cx="4650900" cy="11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60950" tIns="270750" rIns="360950" bIns="92450" anchor="t" anchorCtr="0">
              <a:noAutofit/>
            </a:bodyPr>
            <a:lstStyle/>
            <a:p>
              <a:pPr marL="114300" marR="0" lvl="1" indent="-1270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Robotic automation with AI</a:t>
              </a:r>
              <a:endParaRPr sz="1600"/>
            </a:p>
            <a:p>
              <a:pPr marL="114300" marR="0" lvl="1" indent="-1270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Optimizing efficiency</a:t>
              </a:r>
              <a:endParaRPr sz="1600"/>
            </a:p>
            <a:p>
              <a:pPr marL="114300" marR="0" lvl="1" indent="-1270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/>
                <a:t>Order Consistency </a:t>
              </a:r>
              <a:r>
                <a:rPr lang="en"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&amp; Safety</a:t>
              </a:r>
              <a:endParaRPr sz="1600"/>
            </a:p>
            <a:p>
              <a:pPr marL="114300" marR="0" lvl="1" indent="-1270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Scalability in F&amp;B and beyond.</a:t>
              </a:r>
              <a:endParaRPr sz="1600"/>
            </a:p>
          </p:txBody>
        </p:sp>
        <p:sp>
          <p:nvSpPr>
            <p:cNvPr id="625" name="Google Shape;625;p81"/>
            <p:cNvSpPr/>
            <p:nvPr/>
          </p:nvSpPr>
          <p:spPr>
            <a:xfrm>
              <a:off x="232551" y="124507"/>
              <a:ext cx="3255600" cy="3837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65B150"/>
                </a:gs>
                <a:gs pos="50000">
                  <a:srgbClr val="4AAC24"/>
                </a:gs>
                <a:gs pos="100000">
                  <a:srgbClr val="3F9D1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81"/>
            <p:cNvSpPr txBox="1"/>
            <p:nvPr/>
          </p:nvSpPr>
          <p:spPr>
            <a:xfrm>
              <a:off x="251285" y="143241"/>
              <a:ext cx="32184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3050" tIns="0" rIns="123050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NeuroMotion </a:t>
              </a:r>
              <a:r>
                <a:rPr lang="en" sz="1300" b="1">
                  <a:solidFill>
                    <a:schemeClr val="lt1"/>
                  </a:solidFill>
                </a:rPr>
                <a:t>is revolutionizing</a:t>
              </a: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  <a:endParaRPr/>
            </a:p>
          </p:txBody>
        </p:sp>
        <p:sp>
          <p:nvSpPr>
            <p:cNvPr id="627" name="Google Shape;627;p81"/>
            <p:cNvSpPr/>
            <p:nvPr/>
          </p:nvSpPr>
          <p:spPr>
            <a:xfrm>
              <a:off x="0" y="1766018"/>
              <a:ext cx="4650900" cy="1187700"/>
            </a:xfrm>
            <a:prstGeom prst="rect">
              <a:avLst/>
            </a:prstGeom>
            <a:solidFill>
              <a:schemeClr val="lt1">
                <a:alpha val="89800"/>
              </a:schemeClr>
            </a:solidFill>
            <a:ln w="12700" cap="flat" cmpd="sng">
              <a:solidFill>
                <a:srgbClr val="1E955C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1"/>
            <p:cNvSpPr txBox="1"/>
            <p:nvPr/>
          </p:nvSpPr>
          <p:spPr>
            <a:xfrm>
              <a:off x="0" y="1766018"/>
              <a:ext cx="4650900" cy="11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60950" tIns="270750" rIns="360950" bIns="924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/>
                <a:t>Funding: $80,000</a:t>
              </a:r>
              <a:endParaRPr sz="1500"/>
            </a:p>
            <a:p>
              <a:pPr marL="114300" marR="0" lvl="1" indent="-1270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40% Product Development</a:t>
              </a:r>
              <a:endParaRPr sz="1600"/>
            </a:p>
            <a:p>
              <a:pPr marL="114300" marR="0" lvl="1" indent="-1270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40% Marketing/Sales</a:t>
              </a:r>
              <a:endParaRPr sz="1600"/>
            </a:p>
            <a:p>
              <a:pPr marL="114300" marR="0" lvl="1" indent="-1270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20% Operation/Inventory</a:t>
              </a:r>
              <a:endParaRPr sz="1600"/>
            </a:p>
            <a:p>
              <a:pPr marL="114300" marR="0" lvl="1" indent="-1270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0% Existing Debt</a:t>
              </a:r>
              <a:endParaRPr sz="1500"/>
            </a:p>
          </p:txBody>
        </p:sp>
        <p:sp>
          <p:nvSpPr>
            <p:cNvPr id="629" name="Google Shape;629;p81"/>
            <p:cNvSpPr/>
            <p:nvPr/>
          </p:nvSpPr>
          <p:spPr>
            <a:xfrm>
              <a:off x="232551" y="1574138"/>
              <a:ext cx="3255600" cy="3837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4BA170"/>
                </a:gs>
                <a:gs pos="50000">
                  <a:srgbClr val="179A5B"/>
                </a:gs>
                <a:gs pos="100000">
                  <a:srgbClr val="0F8D5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81"/>
            <p:cNvSpPr txBox="1"/>
            <p:nvPr/>
          </p:nvSpPr>
          <p:spPr>
            <a:xfrm>
              <a:off x="251285" y="1592872"/>
              <a:ext cx="32184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3050" tIns="0" rIns="123050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Use of NVC Prize Money:</a:t>
              </a:r>
              <a:endParaRPr/>
            </a:p>
          </p:txBody>
        </p:sp>
        <p:sp>
          <p:nvSpPr>
            <p:cNvPr id="631" name="Google Shape;631;p81"/>
            <p:cNvSpPr/>
            <p:nvPr/>
          </p:nvSpPr>
          <p:spPr>
            <a:xfrm>
              <a:off x="0" y="3215648"/>
              <a:ext cx="4650900" cy="982800"/>
            </a:xfrm>
            <a:prstGeom prst="rect">
              <a:avLst/>
            </a:prstGeom>
            <a:solidFill>
              <a:schemeClr val="lt1">
                <a:alpha val="89800"/>
              </a:schemeClr>
            </a:solidFill>
            <a:ln w="12700" cap="flat" cmpd="sng">
              <a:solidFill>
                <a:srgbClr val="135F8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81"/>
            <p:cNvSpPr txBox="1"/>
            <p:nvPr/>
          </p:nvSpPr>
          <p:spPr>
            <a:xfrm>
              <a:off x="0" y="3215648"/>
              <a:ext cx="4650900" cy="98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60950" tIns="270750" rIns="360950" bIns="92450" anchor="t" anchorCtr="0">
              <a:noAutofit/>
            </a:bodyPr>
            <a:lstStyle/>
            <a:p>
              <a:pPr marL="114300" marR="0" lvl="1" indent="-1270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3"/>
                </a:rPr>
                <a:t>minthiha.soe@gwu.edu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114300" marR="0" lvl="1" indent="-1270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u="sng">
                  <a:solidFill>
                    <a:schemeClr val="hlink"/>
                  </a:solidFill>
                  <a:hlinkClick r:id="rId4"/>
                </a:rPr>
                <a:t>pavankumar.nagaraju@gwu.edu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114300" marR="0" lvl="1" indent="-127000" algn="l" rtl="0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Char char="•"/>
              </a:pPr>
              <a:r>
                <a:rPr lang="en" sz="15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/>
                </a:rPr>
                <a:t>mantony2@umd.edu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81"/>
            <p:cNvSpPr/>
            <p:nvPr/>
          </p:nvSpPr>
          <p:spPr>
            <a:xfrm>
              <a:off x="232551" y="3023768"/>
              <a:ext cx="3255600" cy="3837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48728F"/>
                </a:gs>
                <a:gs pos="50000">
                  <a:srgbClr val="0C6186"/>
                </a:gs>
                <a:gs pos="100000">
                  <a:srgbClr val="06577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81"/>
            <p:cNvSpPr txBox="1"/>
            <p:nvPr/>
          </p:nvSpPr>
          <p:spPr>
            <a:xfrm>
              <a:off x="251285" y="3042502"/>
              <a:ext cx="32184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3050" tIns="0" rIns="123050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Contact Us:</a:t>
              </a:r>
              <a:endParaRPr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5" name="Google Shape;635;p81"/>
          <p:cNvSpPr/>
          <p:nvPr/>
        </p:nvSpPr>
        <p:spPr>
          <a:xfrm>
            <a:off x="-50" y="0"/>
            <a:ext cx="2859600" cy="979500"/>
          </a:xfrm>
          <a:prstGeom prst="rect">
            <a:avLst/>
          </a:prstGeom>
          <a:solidFill>
            <a:srgbClr val="1F3864">
              <a:alpha val="768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6" name="Google Shape;636;p81"/>
          <p:cNvPicPr preferRelativeResize="0"/>
          <p:nvPr/>
        </p:nvPicPr>
        <p:blipFill rotWithShape="1">
          <a:blip r:embed="rId6">
            <a:alphaModFix/>
          </a:blip>
          <a:srcRect b="18062"/>
          <a:stretch/>
        </p:blipFill>
        <p:spPr>
          <a:xfrm>
            <a:off x="0" y="979375"/>
            <a:ext cx="2859492" cy="4164125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81"/>
          <p:cNvSpPr txBox="1">
            <a:spLocks noGrp="1"/>
          </p:cNvSpPr>
          <p:nvPr>
            <p:ph type="title"/>
          </p:nvPr>
        </p:nvSpPr>
        <p:spPr>
          <a:xfrm>
            <a:off x="403334" y="109200"/>
            <a:ext cx="2574000" cy="7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990"/>
              <a:buNone/>
            </a:pPr>
            <a:r>
              <a:rPr lang="en" sz="3100">
                <a:solidFill>
                  <a:schemeClr val="lt1"/>
                </a:solidFill>
              </a:rPr>
              <a:t>Summary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38" name="Google Shape;638;p8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890197" y="4042472"/>
            <a:ext cx="864225" cy="85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8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60268" y="594100"/>
            <a:ext cx="740057" cy="7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81"/>
          <p:cNvSpPr txBox="1"/>
          <p:nvPr/>
        </p:nvSpPr>
        <p:spPr>
          <a:xfrm>
            <a:off x="7890197" y="1341400"/>
            <a:ext cx="860266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 err="1">
                <a:latin typeface="Impact"/>
                <a:ea typeface="Impact"/>
                <a:cs typeface="Impact"/>
                <a:sym typeface="Impact"/>
              </a:rPr>
              <a:t>NeuroMotion</a:t>
            </a:r>
            <a:endParaRPr sz="900" dirty="0"/>
          </a:p>
        </p:txBody>
      </p:sp>
      <p:pic>
        <p:nvPicPr>
          <p:cNvPr id="641" name="Google Shape;641;p8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960266" y="2558648"/>
            <a:ext cx="724095" cy="640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8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150" y="4139575"/>
            <a:ext cx="910102" cy="97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2013 - 2022 Theme">
  <a:themeElements>
    <a:clrScheme name="Office 2013 - 2022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490</Words>
  <Application>Microsoft Macintosh PowerPoint</Application>
  <PresentationFormat>On-screen Show (16:9)</PresentationFormat>
  <Paragraphs>136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</vt:i4>
      </vt:variant>
    </vt:vector>
  </HeadingPairs>
  <TitlesOfParts>
    <vt:vector size="20" baseType="lpstr">
      <vt:lpstr>Roboto</vt:lpstr>
      <vt:lpstr>Calibri</vt:lpstr>
      <vt:lpstr>Inter</vt:lpstr>
      <vt:lpstr>DM Sans</vt:lpstr>
      <vt:lpstr>Arial</vt:lpstr>
      <vt:lpstr>Impact</vt:lpstr>
      <vt:lpstr>Roboto Slab</vt:lpstr>
      <vt:lpstr>Play</vt:lpstr>
      <vt:lpstr>Marina</vt:lpstr>
      <vt:lpstr>1_Office Theme</vt:lpstr>
      <vt:lpstr>Office 2013 - 2022 Theme</vt:lpstr>
      <vt:lpstr>Office Theme</vt:lpstr>
      <vt:lpstr>Office Theme</vt:lpstr>
      <vt:lpstr>NeuroMotion</vt:lpstr>
      <vt:lpstr>Our Team</vt:lpstr>
      <vt:lpstr>Our Customer</vt:lpstr>
      <vt:lpstr>Customer Problem &amp; Current Alternative</vt:lpstr>
      <vt:lpstr>PowerPoint Presentation</vt:lpstr>
      <vt:lpstr>PowerPoint Presentation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Nagaraju, Pavan Kumar</cp:lastModifiedBy>
  <cp:revision>1</cp:revision>
  <dcterms:modified xsi:type="dcterms:W3CDTF">2025-04-06T16:01:04Z</dcterms:modified>
</cp:coreProperties>
</file>